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74" r:id="rId3"/>
    <p:sldId id="256" r:id="rId4"/>
    <p:sldId id="275" r:id="rId5"/>
    <p:sldId id="276" r:id="rId6"/>
    <p:sldId id="273" r:id="rId7"/>
    <p:sldId id="272" r:id="rId8"/>
    <p:sldId id="277" r:id="rId9"/>
    <p:sldId id="257" r:id="rId10"/>
    <p:sldId id="278" r:id="rId11"/>
    <p:sldId id="271" r:id="rId12"/>
    <p:sldId id="299" r:id="rId13"/>
    <p:sldId id="298" r:id="rId14"/>
    <p:sldId id="283" r:id="rId15"/>
    <p:sldId id="280" r:id="rId16"/>
    <p:sldId id="281" r:id="rId17"/>
    <p:sldId id="282" r:id="rId18"/>
    <p:sldId id="284" r:id="rId19"/>
    <p:sldId id="285" r:id="rId20"/>
    <p:sldId id="286" r:id="rId21"/>
    <p:sldId id="287" r:id="rId22"/>
    <p:sldId id="288" r:id="rId23"/>
    <p:sldId id="289" r:id="rId24"/>
    <p:sldId id="290" r:id="rId25"/>
    <p:sldId id="309" r:id="rId26"/>
    <p:sldId id="310" r:id="rId27"/>
    <p:sldId id="311" r:id="rId28"/>
    <p:sldId id="312" r:id="rId29"/>
    <p:sldId id="291" r:id="rId30"/>
    <p:sldId id="292" r:id="rId31"/>
    <p:sldId id="293" r:id="rId32"/>
    <p:sldId id="294" r:id="rId33"/>
    <p:sldId id="295" r:id="rId34"/>
    <p:sldId id="297" r:id="rId35"/>
    <p:sldId id="296" r:id="rId36"/>
    <p:sldId id="322" r:id="rId37"/>
    <p:sldId id="320" r:id="rId38"/>
    <p:sldId id="258" r:id="rId39"/>
    <p:sldId id="308" r:id="rId40"/>
    <p:sldId id="330" r:id="rId41"/>
    <p:sldId id="340" r:id="rId42"/>
    <p:sldId id="333" r:id="rId43"/>
    <p:sldId id="328" r:id="rId44"/>
    <p:sldId id="259" r:id="rId45"/>
    <p:sldId id="338" r:id="rId46"/>
    <p:sldId id="335" r:id="rId47"/>
    <p:sldId id="339" r:id="rId48"/>
    <p:sldId id="341" r:id="rId49"/>
    <p:sldId id="329" r:id="rId50"/>
    <p:sldId id="331" r:id="rId51"/>
    <p:sldId id="332" r:id="rId52"/>
    <p:sldId id="321" r:id="rId53"/>
    <p:sldId id="324" r:id="rId54"/>
    <p:sldId id="325" r:id="rId55"/>
    <p:sldId id="326" r:id="rId56"/>
    <p:sldId id="323" r:id="rId57"/>
    <p:sldId id="314" r:id="rId58"/>
    <p:sldId id="315" r:id="rId59"/>
    <p:sldId id="317" r:id="rId60"/>
    <p:sldId id="318" r:id="rId61"/>
    <p:sldId id="316" r:id="rId62"/>
    <p:sldId id="319" r:id="rId63"/>
    <p:sldId id="260" r:id="rId64"/>
    <p:sldId id="300" r:id="rId65"/>
    <p:sldId id="301" r:id="rId66"/>
    <p:sldId id="302" r:id="rId67"/>
    <p:sldId id="303" r:id="rId68"/>
    <p:sldId id="304" r:id="rId69"/>
    <p:sldId id="305" r:id="rId70"/>
    <p:sldId id="306" r:id="rId71"/>
    <p:sldId id="307" r:id="rId72"/>
    <p:sldId id="313" r:id="rId7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56" autoAdjust="0"/>
    <p:restoredTop sz="94660"/>
  </p:normalViewPr>
  <p:slideViewPr>
    <p:cSldViewPr snapToGrid="0">
      <p:cViewPr varScale="1">
        <p:scale>
          <a:sx n="54" d="100"/>
          <a:sy n="54" d="100"/>
        </p:scale>
        <p:origin x="78"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18/04/2024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18/04/2024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18/04/2024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18/04/2024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18/04/2024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18/04/2024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18/04/2024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18/04/2024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18/04/2024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18/04/2024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18/04/2024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18/04/2024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de flecha 4"/>
          <p:cNvCxnSpPr/>
          <p:nvPr/>
        </p:nvCxnSpPr>
        <p:spPr>
          <a:xfrm>
            <a:off x="1280160" y="731520"/>
            <a:ext cx="9768840" cy="527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flipV="1">
            <a:off x="1737360" y="853440"/>
            <a:ext cx="9784080" cy="515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60120" y="853440"/>
            <a:ext cx="1752600" cy="369332"/>
          </a:xfrm>
          <a:prstGeom prst="rect">
            <a:avLst/>
          </a:prstGeom>
          <a:noFill/>
        </p:spPr>
        <p:txBody>
          <a:bodyPr wrap="square" rtlCol="0">
            <a:spAutoFit/>
          </a:bodyPr>
          <a:lstStyle/>
          <a:p>
            <a:r>
              <a:rPr lang="es-PE" dirty="0" err="1" smtClean="0"/>
              <a:t>Empiricism</a:t>
            </a:r>
            <a:endParaRPr lang="es-PE" dirty="0"/>
          </a:p>
        </p:txBody>
      </p:sp>
      <p:sp>
        <p:nvSpPr>
          <p:cNvPr id="9" name="CuadroTexto 8"/>
          <p:cNvSpPr txBox="1"/>
          <p:nvPr/>
        </p:nvSpPr>
        <p:spPr>
          <a:xfrm>
            <a:off x="800100" y="6248400"/>
            <a:ext cx="1752600" cy="369332"/>
          </a:xfrm>
          <a:prstGeom prst="rect">
            <a:avLst/>
          </a:prstGeom>
          <a:noFill/>
        </p:spPr>
        <p:txBody>
          <a:bodyPr wrap="square" rtlCol="0">
            <a:spAutoFit/>
          </a:bodyPr>
          <a:lstStyle/>
          <a:p>
            <a:r>
              <a:rPr lang="es-PE" dirty="0" err="1" smtClean="0"/>
              <a:t>Rationalism</a:t>
            </a:r>
            <a:endParaRPr lang="es-PE" dirty="0"/>
          </a:p>
        </p:txBody>
      </p:sp>
      <p:sp>
        <p:nvSpPr>
          <p:cNvPr id="10" name="CuadroTexto 9"/>
          <p:cNvSpPr txBox="1"/>
          <p:nvPr/>
        </p:nvSpPr>
        <p:spPr>
          <a:xfrm>
            <a:off x="7056120" y="3368040"/>
            <a:ext cx="838200" cy="369332"/>
          </a:xfrm>
          <a:prstGeom prst="rect">
            <a:avLst/>
          </a:prstGeom>
          <a:noFill/>
        </p:spPr>
        <p:txBody>
          <a:bodyPr wrap="square" rtlCol="0">
            <a:spAutoFit/>
          </a:bodyPr>
          <a:lstStyle/>
          <a:p>
            <a:r>
              <a:rPr lang="es-PE" dirty="0"/>
              <a:t>k</a:t>
            </a:r>
          </a:p>
        </p:txBody>
      </p:sp>
      <p:sp>
        <p:nvSpPr>
          <p:cNvPr id="12" name="CuadroTexto 11"/>
          <p:cNvSpPr txBox="1"/>
          <p:nvPr/>
        </p:nvSpPr>
        <p:spPr>
          <a:xfrm>
            <a:off x="1493520" y="1422678"/>
            <a:ext cx="1554480" cy="369332"/>
          </a:xfrm>
          <a:prstGeom prst="rect">
            <a:avLst/>
          </a:prstGeom>
          <a:noFill/>
        </p:spPr>
        <p:txBody>
          <a:bodyPr wrap="square" rtlCol="0">
            <a:spAutoFit/>
          </a:bodyPr>
          <a:lstStyle/>
          <a:p>
            <a:r>
              <a:rPr lang="es-PE" dirty="0" err="1" smtClean="0"/>
              <a:t>Mostly</a:t>
            </a:r>
            <a:r>
              <a:rPr lang="es-PE" dirty="0" smtClean="0"/>
              <a:t> </a:t>
            </a:r>
            <a:r>
              <a:rPr lang="es-PE" dirty="0" err="1" smtClean="0"/>
              <a:t>british</a:t>
            </a:r>
            <a:endParaRPr lang="es-PE" dirty="0" smtClean="0"/>
          </a:p>
        </p:txBody>
      </p:sp>
      <p:sp>
        <p:nvSpPr>
          <p:cNvPr id="13" name="CuadroTexto 12"/>
          <p:cNvSpPr txBox="1"/>
          <p:nvPr/>
        </p:nvSpPr>
        <p:spPr>
          <a:xfrm>
            <a:off x="1417320" y="5648682"/>
            <a:ext cx="2270760" cy="369332"/>
          </a:xfrm>
          <a:prstGeom prst="rect">
            <a:avLst/>
          </a:prstGeom>
          <a:noFill/>
        </p:spPr>
        <p:txBody>
          <a:bodyPr wrap="square" rtlCol="0">
            <a:spAutoFit/>
          </a:bodyPr>
          <a:lstStyle/>
          <a:p>
            <a:r>
              <a:rPr lang="es-PE" dirty="0" smtClean="0"/>
              <a:t>Continental/</a:t>
            </a:r>
            <a:r>
              <a:rPr lang="es-PE" dirty="0" err="1" smtClean="0"/>
              <a:t>Germans</a:t>
            </a:r>
            <a:endParaRPr lang="es-PE" dirty="0" smtClean="0"/>
          </a:p>
        </p:txBody>
      </p:sp>
      <p:sp>
        <p:nvSpPr>
          <p:cNvPr id="14" name="CuadroTexto 13"/>
          <p:cNvSpPr txBox="1"/>
          <p:nvPr/>
        </p:nvSpPr>
        <p:spPr>
          <a:xfrm>
            <a:off x="2194560" y="2022396"/>
            <a:ext cx="3970020" cy="369332"/>
          </a:xfrm>
          <a:prstGeom prst="rect">
            <a:avLst/>
          </a:prstGeom>
          <a:noFill/>
        </p:spPr>
        <p:txBody>
          <a:bodyPr wrap="square" rtlCol="0">
            <a:spAutoFit/>
          </a:bodyPr>
          <a:lstStyle/>
          <a:p>
            <a:r>
              <a:rPr lang="es-PE" dirty="0" err="1" smtClean="0"/>
              <a:t>Induct</a:t>
            </a:r>
            <a:endParaRPr lang="es-PE" dirty="0"/>
          </a:p>
        </p:txBody>
      </p:sp>
      <p:sp>
        <p:nvSpPr>
          <p:cNvPr id="15" name="CuadroTexto 14"/>
          <p:cNvSpPr txBox="1"/>
          <p:nvPr/>
        </p:nvSpPr>
        <p:spPr>
          <a:xfrm>
            <a:off x="2552700" y="5079444"/>
            <a:ext cx="3970020" cy="369332"/>
          </a:xfrm>
          <a:prstGeom prst="rect">
            <a:avLst/>
          </a:prstGeom>
          <a:noFill/>
        </p:spPr>
        <p:txBody>
          <a:bodyPr wrap="square" rtlCol="0">
            <a:spAutoFit/>
          </a:bodyPr>
          <a:lstStyle/>
          <a:p>
            <a:r>
              <a:rPr lang="es-PE" dirty="0" err="1" smtClean="0"/>
              <a:t>Deduct</a:t>
            </a:r>
            <a:endParaRPr lang="es-PE" dirty="0"/>
          </a:p>
        </p:txBody>
      </p:sp>
      <p:sp>
        <p:nvSpPr>
          <p:cNvPr id="16" name="CuadroTexto 15"/>
          <p:cNvSpPr txBox="1"/>
          <p:nvPr/>
        </p:nvSpPr>
        <p:spPr>
          <a:xfrm>
            <a:off x="4051935" y="0"/>
            <a:ext cx="4225290" cy="369332"/>
          </a:xfrm>
          <a:prstGeom prst="rect">
            <a:avLst/>
          </a:prstGeom>
          <a:noFill/>
        </p:spPr>
        <p:txBody>
          <a:bodyPr wrap="square" rtlCol="0">
            <a:spAutoFit/>
          </a:bodyPr>
          <a:lstStyle/>
          <a:p>
            <a:r>
              <a:rPr lang="es-PE" dirty="0" err="1" smtClean="0"/>
              <a:t>Most</a:t>
            </a:r>
            <a:r>
              <a:rPr lang="es-PE" dirty="0" smtClean="0"/>
              <a:t> of </a:t>
            </a:r>
            <a:r>
              <a:rPr lang="es-PE" dirty="0" err="1" smtClean="0"/>
              <a:t>history</a:t>
            </a:r>
            <a:r>
              <a:rPr lang="es-PE" dirty="0" smtClean="0"/>
              <a:t> of </a:t>
            </a:r>
            <a:r>
              <a:rPr lang="es-PE" dirty="0" err="1" smtClean="0"/>
              <a:t>modern</a:t>
            </a:r>
            <a:r>
              <a:rPr lang="es-PE" dirty="0" smtClean="0"/>
              <a:t> </a:t>
            </a:r>
            <a:r>
              <a:rPr lang="es-PE" dirty="0" err="1" smtClean="0"/>
              <a:t>philosophy</a:t>
            </a:r>
            <a:endParaRPr lang="es-PE" dirty="0"/>
          </a:p>
        </p:txBody>
      </p:sp>
    </p:spTree>
    <p:extLst>
      <p:ext uri="{BB962C8B-B14F-4D97-AF65-F5344CB8AC3E}">
        <p14:creationId xmlns:p14="http://schemas.microsoft.com/office/powerpoint/2010/main" val="4232527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4" cy="41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a:t>
            </a:r>
            <a:r>
              <a:rPr lang="es-PE" dirty="0" smtClean="0">
                <a:solidFill>
                  <a:srgbClr val="FF0000"/>
                </a:solidFill>
              </a:rPr>
              <a:t>Roger Bacon</a:t>
            </a:r>
            <a:r>
              <a:rPr lang="es-PE" dirty="0" smtClean="0"/>
              <a:t>,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520" y="780901"/>
            <a:ext cx="7064726" cy="51337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0"/>
            <a:ext cx="9757954" cy="689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93" y="911432"/>
            <a:ext cx="3312047" cy="49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err="1" smtClean="0"/>
              <a:t>Jurgen</a:t>
            </a:r>
            <a:r>
              <a:rPr lang="es-PE" dirty="0" smtClean="0"/>
              <a:t> </a:t>
            </a:r>
            <a:r>
              <a:rPr lang="es-PE" dirty="0" err="1" smtClean="0"/>
              <a:t>Habermas</a:t>
            </a:r>
            <a:r>
              <a:rPr lang="es-PE" dirty="0" smtClean="0"/>
              <a:t> y </a:t>
            </a:r>
            <a:r>
              <a:rPr lang="es-PE" dirty="0" err="1" smtClean="0"/>
              <a:t>Dieter</a:t>
            </a:r>
            <a:r>
              <a:rPr lang="es-PE" dirty="0" smtClean="0"/>
              <a:t> Heinrich</a:t>
            </a:r>
            <a:endParaRPr lang="es-PE" dirty="0"/>
          </a:p>
        </p:txBody>
      </p:sp>
      <p:sp>
        <p:nvSpPr>
          <p:cNvPr id="3" name="Marcador de contenido 2"/>
          <p:cNvSpPr>
            <a:spLocks noGrp="1"/>
          </p:cNvSpPr>
          <p:nvPr>
            <p:ph idx="1"/>
          </p:nvPr>
        </p:nvSpPr>
        <p:spPr/>
        <p:txBody>
          <a:bodyPr/>
          <a:lstStyle/>
          <a:p>
            <a:r>
              <a:rPr lang="es-PE" dirty="0" smtClean="0"/>
              <a:t>Heinrich : La modernidad inicia con el </a:t>
            </a:r>
            <a:r>
              <a:rPr lang="es-PE" dirty="0" smtClean="0">
                <a:solidFill>
                  <a:srgbClr val="FF0000"/>
                </a:solidFill>
              </a:rPr>
              <a:t>idealismo</a:t>
            </a:r>
            <a:r>
              <a:rPr lang="es-PE" dirty="0" smtClean="0"/>
              <a:t> alemán</a:t>
            </a:r>
          </a:p>
          <a:p>
            <a:r>
              <a:rPr lang="es-PE" dirty="0" err="1" smtClean="0"/>
              <a:t>Habermas</a:t>
            </a:r>
            <a:r>
              <a:rPr lang="es-PE" dirty="0" smtClean="0"/>
              <a:t>: La preocupación por el </a:t>
            </a:r>
            <a:r>
              <a:rPr lang="es-PE" dirty="0" smtClean="0">
                <a:solidFill>
                  <a:srgbClr val="FF0000"/>
                </a:solidFill>
              </a:rPr>
              <a:t>sujeto</a:t>
            </a:r>
            <a:r>
              <a:rPr lang="es-PE" dirty="0" smtClean="0"/>
              <a:t> es un prerrequisito fundamental para los logros de la modernidad</a:t>
            </a:r>
          </a:p>
          <a:p>
            <a:endParaRPr lang="es-PE" dirty="0"/>
          </a:p>
          <a:p>
            <a:r>
              <a:rPr lang="es-PE" dirty="0" smtClean="0"/>
              <a:t>Para Ambos: los conceptos metafísicos centrales de la modernidad son: </a:t>
            </a:r>
            <a:r>
              <a:rPr lang="es-PE" dirty="0" smtClean="0">
                <a:solidFill>
                  <a:srgbClr val="FF0000"/>
                </a:solidFill>
              </a:rPr>
              <a:t>Libertad, Vida y Espíritu </a:t>
            </a:r>
            <a:r>
              <a:rPr lang="es-PE" dirty="0" smtClean="0"/>
              <a:t>(Kant, Aristóteles y Hegel)</a:t>
            </a:r>
            <a:endParaRPr lang="es-PE" dirty="0"/>
          </a:p>
        </p:txBody>
      </p:sp>
      <p:pic>
        <p:nvPicPr>
          <p:cNvPr id="4" name="Imagen 3"/>
          <p:cNvPicPr>
            <a:picLocks noChangeAspect="1"/>
          </p:cNvPicPr>
          <p:nvPr/>
        </p:nvPicPr>
        <p:blipFill>
          <a:blip r:embed="rId2"/>
          <a:stretch>
            <a:fillRect/>
          </a:stretch>
        </p:blipFill>
        <p:spPr>
          <a:xfrm>
            <a:off x="2082165" y="4937760"/>
            <a:ext cx="1775299" cy="1767840"/>
          </a:xfrm>
          <a:prstGeom prst="rect">
            <a:avLst/>
          </a:prstGeom>
        </p:spPr>
      </p:pic>
      <p:pic>
        <p:nvPicPr>
          <p:cNvPr id="5" name="Imagen 4"/>
          <p:cNvPicPr>
            <a:picLocks noChangeAspect="1"/>
          </p:cNvPicPr>
          <p:nvPr/>
        </p:nvPicPr>
        <p:blipFill>
          <a:blip r:embed="rId3"/>
          <a:stretch>
            <a:fillRect/>
          </a:stretch>
        </p:blipFill>
        <p:spPr>
          <a:xfrm>
            <a:off x="7122795" y="5007292"/>
            <a:ext cx="1238250" cy="1628775"/>
          </a:xfrm>
          <a:prstGeom prst="rect">
            <a:avLst/>
          </a:prstGeom>
        </p:spPr>
      </p:pic>
      <p:pic>
        <p:nvPicPr>
          <p:cNvPr id="6" name="Imagen 5"/>
          <p:cNvPicPr>
            <a:picLocks noChangeAspect="1"/>
          </p:cNvPicPr>
          <p:nvPr/>
        </p:nvPicPr>
        <p:blipFill>
          <a:blip r:embed="rId4"/>
          <a:stretch>
            <a:fillRect/>
          </a:stretch>
        </p:blipFill>
        <p:spPr>
          <a:xfrm>
            <a:off x="4666217" y="5222082"/>
            <a:ext cx="1647825" cy="1219200"/>
          </a:xfrm>
          <a:prstGeom prst="rect">
            <a:avLst/>
          </a:prstGeom>
        </p:spPr>
      </p:pic>
    </p:spTree>
    <p:extLst>
      <p:ext uri="{BB962C8B-B14F-4D97-AF65-F5344CB8AC3E}">
        <p14:creationId xmlns:p14="http://schemas.microsoft.com/office/powerpoint/2010/main" val="3091695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Bacon, Bacon, Galileo y Descartes</a:t>
            </a:r>
            <a:endParaRPr lang="es-PE" dirty="0"/>
          </a:p>
        </p:txBody>
      </p:sp>
      <p:pic>
        <p:nvPicPr>
          <p:cNvPr id="6" name="Imagen 5"/>
          <p:cNvPicPr>
            <a:picLocks noChangeAspect="1"/>
          </p:cNvPicPr>
          <p:nvPr/>
        </p:nvPicPr>
        <p:blipFill>
          <a:blip r:embed="rId2"/>
          <a:stretch>
            <a:fillRect/>
          </a:stretch>
        </p:blipFill>
        <p:spPr>
          <a:xfrm>
            <a:off x="888683" y="2454592"/>
            <a:ext cx="2424113" cy="2762968"/>
          </a:xfrm>
          <a:prstGeom prst="rect">
            <a:avLst/>
          </a:prstGeom>
        </p:spPr>
      </p:pic>
      <p:pic>
        <p:nvPicPr>
          <p:cNvPr id="8" name="Imagen 7"/>
          <p:cNvPicPr>
            <a:picLocks noChangeAspect="1"/>
          </p:cNvPicPr>
          <p:nvPr/>
        </p:nvPicPr>
        <p:blipFill>
          <a:blip r:embed="rId3"/>
          <a:stretch>
            <a:fillRect/>
          </a:stretch>
        </p:blipFill>
        <p:spPr>
          <a:xfrm>
            <a:off x="4179570" y="2454592"/>
            <a:ext cx="3009900" cy="2771775"/>
          </a:xfrm>
          <a:prstGeom prst="rect">
            <a:avLst/>
          </a:prstGeom>
        </p:spPr>
      </p:pic>
      <p:pic>
        <p:nvPicPr>
          <p:cNvPr id="9" name="Imagen 8"/>
          <p:cNvPicPr>
            <a:picLocks noChangeAspect="1"/>
          </p:cNvPicPr>
          <p:nvPr/>
        </p:nvPicPr>
        <p:blipFill>
          <a:blip r:embed="rId4"/>
          <a:stretch>
            <a:fillRect/>
          </a:stretch>
        </p:blipFill>
        <p:spPr>
          <a:xfrm>
            <a:off x="8285797" y="2027872"/>
            <a:ext cx="2854643" cy="3366510"/>
          </a:xfrm>
          <a:prstGeom prst="rect">
            <a:avLst/>
          </a:prstGeom>
        </p:spPr>
      </p:pic>
    </p:spTree>
    <p:extLst>
      <p:ext uri="{BB962C8B-B14F-4D97-AF65-F5344CB8AC3E}">
        <p14:creationId xmlns:p14="http://schemas.microsoft.com/office/powerpoint/2010/main" val="3135292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534116" y="393367"/>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854" y="2024743"/>
            <a:ext cx="3984605" cy="518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775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a:t>
            </a:r>
            <a:r>
              <a:rPr lang="es-PE" sz="4600" dirty="0" smtClean="0">
                <a:solidFill>
                  <a:srgbClr val="FF0000"/>
                </a:solidFill>
              </a:rPr>
              <a:t>empírico</a:t>
            </a:r>
            <a:r>
              <a:rPr lang="es-PE" dirty="0" smtClean="0"/>
              <a:t>. Es considerado como uno de los </a:t>
            </a:r>
            <a:r>
              <a:rPr lang="es-PE" dirty="0" smtClean="0">
                <a:solidFill>
                  <a:srgbClr val="FF0000"/>
                </a:solidFill>
                <a:effectLst>
                  <a:outerShdw blurRad="38100" dist="38100" dir="2700000" algn="tl">
                    <a:srgbClr val="000000">
                      <a:alpha val="43137"/>
                    </a:srgbClr>
                  </a:outerShdw>
                </a:effectLst>
              </a:rPr>
              <a:t>pioneros del método científico moderno</a:t>
            </a:r>
            <a:r>
              <a:rPr lang="es-PE" dirty="0" smtClean="0"/>
              <a:t>,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de flecha 4"/>
          <p:cNvCxnSpPr/>
          <p:nvPr/>
        </p:nvCxnSpPr>
        <p:spPr>
          <a:xfrm>
            <a:off x="1280160" y="731520"/>
            <a:ext cx="9768840" cy="527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flipV="1">
            <a:off x="1737360" y="853440"/>
            <a:ext cx="9784080" cy="515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60120" y="853440"/>
            <a:ext cx="1752600" cy="369332"/>
          </a:xfrm>
          <a:prstGeom prst="rect">
            <a:avLst/>
          </a:prstGeom>
          <a:noFill/>
        </p:spPr>
        <p:txBody>
          <a:bodyPr wrap="square" rtlCol="0">
            <a:spAutoFit/>
          </a:bodyPr>
          <a:lstStyle/>
          <a:p>
            <a:r>
              <a:rPr lang="es-PE" dirty="0" err="1" smtClean="0"/>
              <a:t>Empiricism</a:t>
            </a:r>
            <a:endParaRPr lang="es-PE" dirty="0"/>
          </a:p>
        </p:txBody>
      </p:sp>
      <p:sp>
        <p:nvSpPr>
          <p:cNvPr id="9" name="CuadroTexto 8"/>
          <p:cNvSpPr txBox="1"/>
          <p:nvPr/>
        </p:nvSpPr>
        <p:spPr>
          <a:xfrm>
            <a:off x="800100" y="6248400"/>
            <a:ext cx="1752600" cy="369332"/>
          </a:xfrm>
          <a:prstGeom prst="rect">
            <a:avLst/>
          </a:prstGeom>
          <a:noFill/>
        </p:spPr>
        <p:txBody>
          <a:bodyPr wrap="square" rtlCol="0">
            <a:spAutoFit/>
          </a:bodyPr>
          <a:lstStyle/>
          <a:p>
            <a:r>
              <a:rPr lang="es-PE" dirty="0" err="1" smtClean="0"/>
              <a:t>Rationalism</a:t>
            </a:r>
            <a:endParaRPr lang="es-PE" dirty="0"/>
          </a:p>
        </p:txBody>
      </p:sp>
      <p:sp>
        <p:nvSpPr>
          <p:cNvPr id="10" name="CuadroTexto 9"/>
          <p:cNvSpPr txBox="1"/>
          <p:nvPr/>
        </p:nvSpPr>
        <p:spPr>
          <a:xfrm>
            <a:off x="7056120" y="3368040"/>
            <a:ext cx="838200" cy="369332"/>
          </a:xfrm>
          <a:prstGeom prst="rect">
            <a:avLst/>
          </a:prstGeom>
          <a:noFill/>
        </p:spPr>
        <p:txBody>
          <a:bodyPr wrap="square" rtlCol="0">
            <a:spAutoFit/>
          </a:bodyPr>
          <a:lstStyle/>
          <a:p>
            <a:r>
              <a:rPr lang="es-PE" dirty="0"/>
              <a:t>k</a:t>
            </a:r>
          </a:p>
        </p:txBody>
      </p:sp>
      <p:sp>
        <p:nvSpPr>
          <p:cNvPr id="12" name="CuadroTexto 11"/>
          <p:cNvSpPr txBox="1"/>
          <p:nvPr/>
        </p:nvSpPr>
        <p:spPr>
          <a:xfrm>
            <a:off x="1493520" y="1422678"/>
            <a:ext cx="1554480" cy="369332"/>
          </a:xfrm>
          <a:prstGeom prst="rect">
            <a:avLst/>
          </a:prstGeom>
          <a:noFill/>
        </p:spPr>
        <p:txBody>
          <a:bodyPr wrap="square" rtlCol="0">
            <a:spAutoFit/>
          </a:bodyPr>
          <a:lstStyle/>
          <a:p>
            <a:r>
              <a:rPr lang="es-PE" dirty="0" err="1" smtClean="0"/>
              <a:t>Mostly</a:t>
            </a:r>
            <a:r>
              <a:rPr lang="es-PE" dirty="0" smtClean="0"/>
              <a:t> </a:t>
            </a:r>
            <a:r>
              <a:rPr lang="es-PE" dirty="0" err="1" smtClean="0"/>
              <a:t>british</a:t>
            </a:r>
            <a:endParaRPr lang="es-PE" dirty="0" smtClean="0"/>
          </a:p>
        </p:txBody>
      </p:sp>
      <p:sp>
        <p:nvSpPr>
          <p:cNvPr id="13" name="CuadroTexto 12"/>
          <p:cNvSpPr txBox="1"/>
          <p:nvPr/>
        </p:nvSpPr>
        <p:spPr>
          <a:xfrm>
            <a:off x="1417320" y="5648682"/>
            <a:ext cx="2270760" cy="369332"/>
          </a:xfrm>
          <a:prstGeom prst="rect">
            <a:avLst/>
          </a:prstGeom>
          <a:noFill/>
        </p:spPr>
        <p:txBody>
          <a:bodyPr wrap="square" rtlCol="0">
            <a:spAutoFit/>
          </a:bodyPr>
          <a:lstStyle/>
          <a:p>
            <a:r>
              <a:rPr lang="es-PE" dirty="0" smtClean="0"/>
              <a:t>Continental/</a:t>
            </a:r>
            <a:r>
              <a:rPr lang="es-PE" dirty="0" err="1" smtClean="0"/>
              <a:t>Germans</a:t>
            </a:r>
            <a:endParaRPr lang="es-PE" dirty="0" smtClean="0"/>
          </a:p>
        </p:txBody>
      </p:sp>
      <p:sp>
        <p:nvSpPr>
          <p:cNvPr id="14" name="CuadroTexto 13"/>
          <p:cNvSpPr txBox="1"/>
          <p:nvPr/>
        </p:nvSpPr>
        <p:spPr>
          <a:xfrm>
            <a:off x="2194560" y="2022396"/>
            <a:ext cx="3970020" cy="369332"/>
          </a:xfrm>
          <a:prstGeom prst="rect">
            <a:avLst/>
          </a:prstGeom>
          <a:noFill/>
        </p:spPr>
        <p:txBody>
          <a:bodyPr wrap="square" rtlCol="0">
            <a:spAutoFit/>
          </a:bodyPr>
          <a:lstStyle/>
          <a:p>
            <a:r>
              <a:rPr lang="es-PE" dirty="0" err="1" smtClean="0"/>
              <a:t>Induct</a:t>
            </a:r>
            <a:endParaRPr lang="es-PE" dirty="0"/>
          </a:p>
        </p:txBody>
      </p:sp>
      <p:sp>
        <p:nvSpPr>
          <p:cNvPr id="15" name="CuadroTexto 14"/>
          <p:cNvSpPr txBox="1"/>
          <p:nvPr/>
        </p:nvSpPr>
        <p:spPr>
          <a:xfrm>
            <a:off x="2552700" y="5079444"/>
            <a:ext cx="3970020" cy="369332"/>
          </a:xfrm>
          <a:prstGeom prst="rect">
            <a:avLst/>
          </a:prstGeom>
          <a:noFill/>
        </p:spPr>
        <p:txBody>
          <a:bodyPr wrap="square" rtlCol="0">
            <a:spAutoFit/>
          </a:bodyPr>
          <a:lstStyle/>
          <a:p>
            <a:r>
              <a:rPr lang="es-PE" dirty="0" err="1" smtClean="0"/>
              <a:t>Deduct</a:t>
            </a:r>
            <a:endParaRPr lang="es-PE" dirty="0"/>
          </a:p>
        </p:txBody>
      </p:sp>
      <p:sp>
        <p:nvSpPr>
          <p:cNvPr id="16" name="CuadroTexto 15"/>
          <p:cNvSpPr txBox="1"/>
          <p:nvPr/>
        </p:nvSpPr>
        <p:spPr>
          <a:xfrm>
            <a:off x="4051935" y="0"/>
            <a:ext cx="4225290" cy="369332"/>
          </a:xfrm>
          <a:prstGeom prst="rect">
            <a:avLst/>
          </a:prstGeom>
          <a:noFill/>
        </p:spPr>
        <p:txBody>
          <a:bodyPr wrap="square" rtlCol="0">
            <a:spAutoFit/>
          </a:bodyPr>
          <a:lstStyle/>
          <a:p>
            <a:r>
              <a:rPr lang="es-PE" dirty="0" err="1" smtClean="0"/>
              <a:t>Most</a:t>
            </a:r>
            <a:r>
              <a:rPr lang="es-PE" dirty="0" smtClean="0"/>
              <a:t> of </a:t>
            </a:r>
            <a:r>
              <a:rPr lang="es-PE" dirty="0" err="1" smtClean="0"/>
              <a:t>history</a:t>
            </a:r>
            <a:r>
              <a:rPr lang="es-PE" dirty="0" smtClean="0"/>
              <a:t> of </a:t>
            </a:r>
            <a:r>
              <a:rPr lang="es-PE" dirty="0" err="1" smtClean="0"/>
              <a:t>modern</a:t>
            </a:r>
            <a:r>
              <a:rPr lang="es-PE" dirty="0" smtClean="0"/>
              <a:t> </a:t>
            </a:r>
            <a:r>
              <a:rPr lang="es-PE" dirty="0" err="1" smtClean="0"/>
              <a:t>philosophy</a:t>
            </a:r>
            <a:endParaRPr lang="es-PE" dirty="0"/>
          </a:p>
        </p:txBody>
      </p:sp>
      <p:pic>
        <p:nvPicPr>
          <p:cNvPr id="17" name="Imagen 16"/>
          <p:cNvPicPr>
            <a:picLocks noChangeAspect="1"/>
          </p:cNvPicPr>
          <p:nvPr/>
        </p:nvPicPr>
        <p:blipFill>
          <a:blip r:embed="rId2"/>
          <a:stretch>
            <a:fillRect/>
          </a:stretch>
        </p:blipFill>
        <p:spPr>
          <a:xfrm>
            <a:off x="3482676" y="1853442"/>
            <a:ext cx="1138518" cy="1297666"/>
          </a:xfrm>
          <a:prstGeom prst="rect">
            <a:avLst/>
          </a:prstGeom>
        </p:spPr>
      </p:pic>
    </p:spTree>
    <p:extLst>
      <p:ext uri="{BB962C8B-B14F-4D97-AF65-F5344CB8AC3E}">
        <p14:creationId xmlns:p14="http://schemas.microsoft.com/office/powerpoint/2010/main" val="4288249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89704" y="0"/>
            <a:ext cx="6121214" cy="2397800"/>
          </a:xfrm>
          <a:prstGeom prst="rect">
            <a:avLst/>
          </a:prstGeom>
        </p:spPr>
      </p:pic>
      <p:pic>
        <p:nvPicPr>
          <p:cNvPr id="5" name="Imagen 4"/>
          <p:cNvPicPr>
            <a:picLocks noChangeAspect="1"/>
          </p:cNvPicPr>
          <p:nvPr/>
        </p:nvPicPr>
        <p:blipFill>
          <a:blip r:embed="rId3"/>
          <a:stretch>
            <a:fillRect/>
          </a:stretch>
        </p:blipFill>
        <p:spPr>
          <a:xfrm>
            <a:off x="944936" y="2845733"/>
            <a:ext cx="10368523" cy="3796924"/>
          </a:xfrm>
          <a:prstGeom prst="rect">
            <a:avLst/>
          </a:prstGeom>
        </p:spPr>
      </p:pic>
      <p:pic>
        <p:nvPicPr>
          <p:cNvPr id="6" name="Imagen 5"/>
          <p:cNvPicPr>
            <a:picLocks noChangeAspect="1"/>
          </p:cNvPicPr>
          <p:nvPr/>
        </p:nvPicPr>
        <p:blipFill>
          <a:blip r:embed="rId4"/>
          <a:stretch>
            <a:fillRect/>
          </a:stretch>
        </p:blipFill>
        <p:spPr>
          <a:xfrm>
            <a:off x="794776" y="161365"/>
            <a:ext cx="2683529" cy="2439572"/>
          </a:xfrm>
          <a:prstGeom prst="rect">
            <a:avLst/>
          </a:prstGeom>
        </p:spPr>
      </p:pic>
      <p:pic>
        <p:nvPicPr>
          <p:cNvPr id="7" name="Imagen 6"/>
          <p:cNvPicPr>
            <a:picLocks noChangeAspect="1"/>
          </p:cNvPicPr>
          <p:nvPr/>
        </p:nvPicPr>
        <p:blipFill>
          <a:blip r:embed="rId5"/>
          <a:stretch>
            <a:fillRect/>
          </a:stretch>
        </p:blipFill>
        <p:spPr>
          <a:xfrm>
            <a:off x="8731623" y="161365"/>
            <a:ext cx="2151529" cy="2487705"/>
          </a:xfrm>
          <a:prstGeom prst="rect">
            <a:avLst/>
          </a:prstGeom>
        </p:spPr>
      </p:pic>
    </p:spTree>
    <p:extLst>
      <p:ext uri="{BB962C8B-B14F-4D97-AF65-F5344CB8AC3E}">
        <p14:creationId xmlns:p14="http://schemas.microsoft.com/office/powerpoint/2010/main" val="405497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61028" y="0"/>
            <a:ext cx="8635253" cy="6863397"/>
          </a:xfrm>
          <a:prstGeom prst="rect">
            <a:avLst/>
          </a:prstGeom>
        </p:spPr>
      </p:pic>
      <p:sp>
        <p:nvSpPr>
          <p:cNvPr id="3" name="Señal de prohibido 2"/>
          <p:cNvSpPr/>
          <p:nvPr/>
        </p:nvSpPr>
        <p:spPr>
          <a:xfrm>
            <a:off x="2725271" y="143435"/>
            <a:ext cx="6813176" cy="5755342"/>
          </a:xfrm>
          <a:prstGeom prst="noSmoking">
            <a:avLst>
              <a:gd name="adj" fmla="val 681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612443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430306"/>
            <a:ext cx="12197095" cy="5970494"/>
          </a:xfrm>
          <a:prstGeom prst="rect">
            <a:avLst/>
          </a:prstGeom>
        </p:spPr>
      </p:pic>
    </p:spTree>
    <p:extLst>
      <p:ext uri="{BB962C8B-B14F-4D97-AF65-F5344CB8AC3E}">
        <p14:creationId xmlns:p14="http://schemas.microsoft.com/office/powerpoint/2010/main" val="2189050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solidFill>
                  <a:srgbClr val="FF0000"/>
                </a:solidFill>
              </a:rPr>
              <a:t>Novum</a:t>
            </a:r>
            <a:r>
              <a:rPr lang="es-PE" dirty="0" smtClean="0">
                <a:solidFill>
                  <a:srgbClr val="FF0000"/>
                </a:solidFill>
              </a:rPr>
              <a:t> </a:t>
            </a:r>
            <a:r>
              <a:rPr lang="es-PE" dirty="0" err="1" smtClean="0">
                <a:solidFill>
                  <a:srgbClr val="FF0000"/>
                </a:solidFill>
              </a:rPr>
              <a:t>Organum</a:t>
            </a:r>
            <a:r>
              <a:rPr lang="es-PE" dirty="0" smtClean="0">
                <a:solidFill>
                  <a:srgbClr val="FF0000"/>
                </a:solidFill>
              </a:rPr>
              <a:t> </a:t>
            </a:r>
            <a:r>
              <a:rPr lang="es-PE" dirty="0" smtClean="0"/>
              <a:t>se contrapone al </a:t>
            </a:r>
            <a:r>
              <a:rPr lang="es-PE" dirty="0" err="1" smtClean="0"/>
              <a:t>Organum</a:t>
            </a:r>
            <a:r>
              <a:rPr lang="es-PE" dirty="0" smtClean="0"/>
              <a:t> de Aristóteles. La </a:t>
            </a:r>
            <a:r>
              <a:rPr lang="es-PE" dirty="0" smtClean="0">
                <a:solidFill>
                  <a:srgbClr val="FF0000"/>
                </a:solidFill>
              </a:rPr>
              <a:t>nueva Atlántida </a:t>
            </a:r>
            <a:r>
              <a:rPr lang="es-PE" dirty="0" smtClean="0"/>
              <a:t>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83" y="5315585"/>
            <a:ext cx="1542415" cy="154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27529"/>
            <a:ext cx="10515600" cy="5549434"/>
          </a:xfrm>
        </p:spPr>
        <p:txBody>
          <a:bodyPr>
            <a:normAutofit fontScale="77500" lnSpcReduction="20000"/>
          </a:bodyPr>
          <a:lstStyle/>
          <a:p>
            <a:pPr marL="0" indent="0">
              <a:buNone/>
            </a:pPr>
            <a:r>
              <a:rPr lang="es-PE" dirty="0" smtClean="0"/>
              <a:t>Vs </a:t>
            </a:r>
            <a:r>
              <a:rPr lang="es-PE" dirty="0" err="1" smtClean="0"/>
              <a:t>contemporary</a:t>
            </a:r>
            <a:r>
              <a:rPr lang="es-PE" dirty="0" smtClean="0"/>
              <a:t> cultural mandate</a:t>
            </a:r>
          </a:p>
          <a:p>
            <a:pPr marL="0" indent="0">
              <a:buNone/>
            </a:pPr>
            <a:r>
              <a:rPr lang="es-PE" dirty="0" err="1" smtClean="0"/>
              <a:t>Recover</a:t>
            </a:r>
            <a:r>
              <a:rPr lang="es-PE" dirty="0" smtClean="0"/>
              <a:t> </a:t>
            </a:r>
            <a:r>
              <a:rPr lang="es-PE" dirty="0" err="1" smtClean="0"/>
              <a:t>excercise</a:t>
            </a:r>
            <a:r>
              <a:rPr lang="es-PE" dirty="0" smtClean="0"/>
              <a:t> </a:t>
            </a:r>
            <a:r>
              <a:rPr lang="es-PE" dirty="0" err="1" smtClean="0"/>
              <a:t>over</a:t>
            </a:r>
            <a:r>
              <a:rPr lang="es-PE" dirty="0" smtClean="0"/>
              <a:t> </a:t>
            </a:r>
            <a:r>
              <a:rPr lang="es-PE" dirty="0" err="1" smtClean="0"/>
              <a:t>nature</a:t>
            </a:r>
            <a:r>
              <a:rPr lang="es-PE" dirty="0" smtClean="0"/>
              <a:t> </a:t>
            </a:r>
          </a:p>
          <a:p>
            <a:pPr marL="0" indent="0">
              <a:buNone/>
            </a:pPr>
            <a:r>
              <a:rPr lang="es-PE" dirty="0" err="1" smtClean="0"/>
              <a:t>Scholastics</a:t>
            </a:r>
            <a:r>
              <a:rPr lang="es-PE" dirty="0" smtClean="0"/>
              <a:t> = </a:t>
            </a:r>
            <a:r>
              <a:rPr lang="es-PE" dirty="0" err="1" smtClean="0"/>
              <a:t>perpetrators</a:t>
            </a:r>
            <a:r>
              <a:rPr lang="es-PE" dirty="0" smtClean="0"/>
              <a:t> of </a:t>
            </a:r>
            <a:r>
              <a:rPr lang="es-PE" dirty="0" err="1" smtClean="0"/>
              <a:t>distraction</a:t>
            </a:r>
            <a:r>
              <a:rPr lang="es-PE" dirty="0" smtClean="0"/>
              <a:t> </a:t>
            </a:r>
            <a:r>
              <a:rPr lang="es-PE" dirty="0" err="1" smtClean="0"/>
              <a:t>over</a:t>
            </a:r>
            <a:r>
              <a:rPr lang="es-PE" dirty="0" smtClean="0"/>
              <a:t> human </a:t>
            </a:r>
            <a:r>
              <a:rPr lang="es-PE" dirty="0" err="1" smtClean="0"/>
              <a:t>race</a:t>
            </a:r>
            <a:r>
              <a:rPr lang="es-PE" dirty="0" smtClean="0"/>
              <a:t> </a:t>
            </a:r>
            <a:r>
              <a:rPr lang="es-PE" dirty="0" err="1" smtClean="0"/>
              <a:t>over</a:t>
            </a:r>
            <a:r>
              <a:rPr lang="es-PE" dirty="0" smtClean="0"/>
              <a:t> cultural mandate/</a:t>
            </a:r>
            <a:r>
              <a:rPr lang="es-PE" dirty="0" err="1" smtClean="0"/>
              <a:t>knowledge</a:t>
            </a:r>
            <a:endParaRPr lang="es-PE" dirty="0" smtClean="0"/>
          </a:p>
          <a:p>
            <a:pPr marL="0" indent="0">
              <a:buNone/>
            </a:pPr>
            <a:r>
              <a:rPr lang="es-PE" dirty="0" err="1" smtClean="0"/>
              <a:t>Age</a:t>
            </a:r>
            <a:r>
              <a:rPr lang="es-PE" dirty="0" smtClean="0"/>
              <a:t> of utopías (</a:t>
            </a:r>
            <a:r>
              <a:rPr lang="es-PE" dirty="0" err="1" smtClean="0"/>
              <a:t>religion</a:t>
            </a:r>
            <a:r>
              <a:rPr lang="es-PE" dirty="0" smtClean="0"/>
              <a:t> </a:t>
            </a:r>
            <a:r>
              <a:rPr lang="es-PE" dirty="0" err="1" smtClean="0"/>
              <a:t>motivated</a:t>
            </a:r>
            <a:r>
              <a:rPr lang="es-PE" dirty="0" smtClean="0"/>
              <a:t>) </a:t>
            </a:r>
            <a:r>
              <a:rPr lang="es-PE" dirty="0" err="1" smtClean="0"/>
              <a:t>implemented</a:t>
            </a:r>
            <a:r>
              <a:rPr lang="es-PE" dirty="0" smtClean="0"/>
              <a:t> </a:t>
            </a:r>
            <a:r>
              <a:rPr lang="es-PE" dirty="0" err="1" smtClean="0"/>
              <a:t>by</a:t>
            </a:r>
            <a:r>
              <a:rPr lang="es-PE" dirty="0" smtClean="0"/>
              <a:t> </a:t>
            </a:r>
            <a:r>
              <a:rPr lang="es-PE" dirty="0" err="1" smtClean="0"/>
              <a:t>modern</a:t>
            </a:r>
            <a:r>
              <a:rPr lang="es-PE" dirty="0" smtClean="0"/>
              <a:t> </a:t>
            </a:r>
            <a:r>
              <a:rPr lang="es-PE" dirty="0" err="1" smtClean="0"/>
              <a:t>science</a:t>
            </a:r>
            <a:endParaRPr lang="es-PE" dirty="0" smtClean="0"/>
          </a:p>
          <a:p>
            <a:pPr marL="0" indent="0">
              <a:buNone/>
            </a:pPr>
            <a:r>
              <a:rPr lang="es-PE" dirty="0" err="1" smtClean="0"/>
              <a:t>Knowledge</a:t>
            </a:r>
            <a:r>
              <a:rPr lang="es-PE" dirty="0" smtClean="0"/>
              <a:t> </a:t>
            </a:r>
            <a:r>
              <a:rPr lang="es-PE" dirty="0" err="1" smtClean="0"/>
              <a:t>is</a:t>
            </a:r>
            <a:r>
              <a:rPr lang="es-PE" dirty="0" smtClean="0"/>
              <a:t> </a:t>
            </a:r>
            <a:r>
              <a:rPr lang="es-PE" dirty="0" err="1" smtClean="0"/>
              <a:t>power</a:t>
            </a:r>
            <a:endParaRPr lang="es-PE" dirty="0" smtClean="0"/>
          </a:p>
          <a:p>
            <a:pPr marL="0" indent="0">
              <a:buNone/>
            </a:pPr>
            <a:r>
              <a:rPr lang="es-PE" dirty="0" err="1" smtClean="0"/>
              <a:t>Ethics</a:t>
            </a:r>
            <a:r>
              <a:rPr lang="es-PE" dirty="0" smtClean="0"/>
              <a:t> = true </a:t>
            </a:r>
            <a:r>
              <a:rPr lang="es-PE" dirty="0" err="1" smtClean="0"/>
              <a:t>religion</a:t>
            </a:r>
            <a:r>
              <a:rPr lang="es-PE" dirty="0" smtClean="0"/>
              <a:t> &amp; </a:t>
            </a:r>
            <a:r>
              <a:rPr lang="es-PE" dirty="0" err="1" smtClean="0"/>
              <a:t>right</a:t>
            </a:r>
            <a:r>
              <a:rPr lang="es-PE" dirty="0" smtClean="0"/>
              <a:t> </a:t>
            </a:r>
            <a:r>
              <a:rPr lang="es-PE" dirty="0" err="1" smtClean="0"/>
              <a:t>reason</a:t>
            </a:r>
            <a:r>
              <a:rPr lang="es-PE" dirty="0" smtClean="0"/>
              <a:t> (</a:t>
            </a:r>
            <a:r>
              <a:rPr lang="es-PE" dirty="0" err="1" smtClean="0"/>
              <a:t>prudence</a:t>
            </a:r>
            <a:r>
              <a:rPr lang="es-PE" dirty="0" smtClean="0"/>
              <a:t>)</a:t>
            </a:r>
          </a:p>
          <a:p>
            <a:pPr marL="0" indent="0">
              <a:buNone/>
            </a:pPr>
            <a:r>
              <a:rPr lang="es-PE" dirty="0" smtClean="0"/>
              <a:t>3 human </a:t>
            </a:r>
            <a:r>
              <a:rPr lang="es-PE" dirty="0" err="1" smtClean="0"/>
              <a:t>ambitions</a:t>
            </a:r>
            <a:r>
              <a:rPr lang="es-PE" dirty="0" smtClean="0"/>
              <a:t> = (1) </a:t>
            </a:r>
            <a:r>
              <a:rPr lang="es-PE" dirty="0" err="1" smtClean="0"/>
              <a:t>own</a:t>
            </a:r>
            <a:r>
              <a:rPr lang="es-PE" dirty="0" smtClean="0"/>
              <a:t> </a:t>
            </a:r>
            <a:r>
              <a:rPr lang="es-PE" dirty="0" err="1" smtClean="0"/>
              <a:t>power</a:t>
            </a:r>
            <a:r>
              <a:rPr lang="es-PE" dirty="0" smtClean="0"/>
              <a:t> in </a:t>
            </a:r>
            <a:r>
              <a:rPr lang="es-PE" dirty="0" err="1" smtClean="0"/>
              <a:t>native</a:t>
            </a:r>
            <a:r>
              <a:rPr lang="es-PE" dirty="0" smtClean="0"/>
              <a:t> country, (2) </a:t>
            </a:r>
            <a:r>
              <a:rPr lang="es-PE" dirty="0" err="1" smtClean="0"/>
              <a:t>dominion</a:t>
            </a:r>
            <a:r>
              <a:rPr lang="es-PE" dirty="0" smtClean="0"/>
              <a:t> </a:t>
            </a:r>
            <a:r>
              <a:rPr lang="es-PE" dirty="0" err="1" smtClean="0"/>
              <a:t>among</a:t>
            </a:r>
            <a:r>
              <a:rPr lang="es-PE" dirty="0" smtClean="0"/>
              <a:t> </a:t>
            </a:r>
            <a:r>
              <a:rPr lang="es-PE" dirty="0" err="1" smtClean="0"/>
              <a:t>men</a:t>
            </a:r>
            <a:r>
              <a:rPr lang="es-PE" dirty="0" smtClean="0"/>
              <a:t>, (3) human </a:t>
            </a:r>
            <a:r>
              <a:rPr lang="es-PE" dirty="0" err="1" smtClean="0"/>
              <a:t>race+universo</a:t>
            </a:r>
            <a:r>
              <a:rPr lang="es-PE" dirty="0" smtClean="0"/>
              <a:t>(</a:t>
            </a:r>
            <a:r>
              <a:rPr lang="es-PE" dirty="0" err="1" smtClean="0"/>
              <a:t>nature</a:t>
            </a:r>
            <a:r>
              <a:rPr lang="es-PE" dirty="0" smtClean="0"/>
              <a:t>) = </a:t>
            </a:r>
            <a:r>
              <a:rPr lang="es-PE" dirty="0" err="1" smtClean="0"/>
              <a:t>power</a:t>
            </a:r>
            <a:r>
              <a:rPr lang="es-PE" dirty="0" smtClean="0"/>
              <a:t> </a:t>
            </a:r>
            <a:r>
              <a:rPr lang="es-PE" dirty="0" err="1" smtClean="0"/>
              <a:t>over</a:t>
            </a:r>
            <a:r>
              <a:rPr lang="es-PE" dirty="0" smtClean="0"/>
              <a:t> </a:t>
            </a:r>
            <a:r>
              <a:rPr lang="es-PE" dirty="0" err="1" smtClean="0"/>
              <a:t>creation</a:t>
            </a:r>
            <a:endParaRPr lang="es-PE" dirty="0" smtClean="0"/>
          </a:p>
          <a:p>
            <a:pPr marL="0" indent="0">
              <a:buNone/>
            </a:pPr>
            <a:r>
              <a:rPr lang="es-PE" dirty="0" err="1" smtClean="0"/>
              <a:t>Nature</a:t>
            </a:r>
            <a:r>
              <a:rPr lang="es-PE" dirty="0" smtClean="0"/>
              <a:t> control &amp; </a:t>
            </a:r>
            <a:r>
              <a:rPr lang="es-PE" dirty="0" err="1" smtClean="0"/>
              <a:t>domination</a:t>
            </a:r>
            <a:r>
              <a:rPr lang="es-PE" dirty="0" smtClean="0"/>
              <a:t>; </a:t>
            </a:r>
            <a:r>
              <a:rPr lang="es-PE" dirty="0" err="1" smtClean="0"/>
              <a:t>what</a:t>
            </a:r>
            <a:r>
              <a:rPr lang="es-PE" dirty="0" smtClean="0"/>
              <a:t> </a:t>
            </a:r>
            <a:r>
              <a:rPr lang="es-PE" dirty="0" err="1" smtClean="0"/>
              <a:t>knowledge</a:t>
            </a:r>
            <a:r>
              <a:rPr lang="es-PE" dirty="0" smtClean="0"/>
              <a:t>? =&gt; </a:t>
            </a:r>
            <a:r>
              <a:rPr lang="es-PE" dirty="0" err="1" smtClean="0"/>
              <a:t>knowledge</a:t>
            </a:r>
            <a:r>
              <a:rPr lang="es-PE" dirty="0" smtClean="0"/>
              <a:t> </a:t>
            </a:r>
            <a:r>
              <a:rPr lang="es-PE" dirty="0" err="1" smtClean="0"/>
              <a:t>over</a:t>
            </a:r>
            <a:r>
              <a:rPr lang="es-PE" dirty="0" smtClean="0"/>
              <a:t> </a:t>
            </a:r>
            <a:r>
              <a:rPr lang="es-PE" dirty="0" err="1" smtClean="0"/>
              <a:t>nature</a:t>
            </a:r>
            <a:r>
              <a:rPr lang="es-PE" dirty="0" smtClean="0"/>
              <a:t> </a:t>
            </a:r>
            <a:r>
              <a:rPr lang="es-PE" dirty="0" err="1" smtClean="0"/>
              <a:t>procesess</a:t>
            </a:r>
            <a:r>
              <a:rPr lang="es-PE" dirty="0" smtClean="0"/>
              <a:t> </a:t>
            </a:r>
          </a:p>
          <a:p>
            <a:pPr marL="0" indent="0">
              <a:buNone/>
            </a:pPr>
            <a:r>
              <a:rPr lang="es-PE" dirty="0" smtClean="0"/>
              <a:t>Vs </a:t>
            </a:r>
            <a:r>
              <a:rPr lang="es-PE" dirty="0" err="1" smtClean="0"/>
              <a:t>metaphysic</a:t>
            </a:r>
            <a:r>
              <a:rPr lang="es-PE" dirty="0" smtClean="0"/>
              <a:t> </a:t>
            </a:r>
            <a:r>
              <a:rPr lang="es-PE" dirty="0" err="1" smtClean="0"/>
              <a:t>forms</a:t>
            </a:r>
            <a:r>
              <a:rPr lang="es-PE" dirty="0" smtClean="0"/>
              <a:t>(*1); vs universal </a:t>
            </a:r>
            <a:r>
              <a:rPr lang="es-PE" dirty="0" err="1" smtClean="0"/>
              <a:t>realists</a:t>
            </a:r>
            <a:r>
              <a:rPr lang="es-PE" dirty="0" smtClean="0"/>
              <a:t> </a:t>
            </a:r>
          </a:p>
          <a:p>
            <a:pPr marL="0" indent="0">
              <a:buNone/>
            </a:pPr>
            <a:r>
              <a:rPr lang="es-PE" dirty="0" smtClean="0"/>
              <a:t>Pro </a:t>
            </a:r>
            <a:r>
              <a:rPr lang="es-PE" dirty="0" err="1" smtClean="0"/>
              <a:t>empirical</a:t>
            </a:r>
            <a:r>
              <a:rPr lang="es-PE" dirty="0" smtClean="0"/>
              <a:t> </a:t>
            </a:r>
            <a:r>
              <a:rPr lang="es-PE" dirty="0" err="1" smtClean="0"/>
              <a:t>science</a:t>
            </a:r>
            <a:r>
              <a:rPr lang="es-PE" dirty="0" smtClean="0"/>
              <a:t> as </a:t>
            </a:r>
            <a:r>
              <a:rPr lang="es-PE" dirty="0" err="1" smtClean="0"/>
              <a:t>aim</a:t>
            </a:r>
            <a:r>
              <a:rPr lang="es-PE" dirty="0" smtClean="0"/>
              <a:t> to </a:t>
            </a:r>
            <a:r>
              <a:rPr lang="es-PE" dirty="0" err="1" smtClean="0"/>
              <a:t>discover</a:t>
            </a:r>
            <a:r>
              <a:rPr lang="es-PE" dirty="0" smtClean="0"/>
              <a:t> </a:t>
            </a:r>
            <a:r>
              <a:rPr lang="es-PE" dirty="0" err="1" smtClean="0"/>
              <a:t>forms</a:t>
            </a:r>
            <a:r>
              <a:rPr lang="es-PE" dirty="0"/>
              <a:t> </a:t>
            </a:r>
            <a:r>
              <a:rPr lang="es-PE" dirty="0" smtClean="0"/>
              <a:t>(*2) (</a:t>
            </a:r>
            <a:r>
              <a:rPr lang="es-PE" dirty="0" err="1" smtClean="0"/>
              <a:t>not</a:t>
            </a:r>
            <a:r>
              <a:rPr lang="es-PE" dirty="0" smtClean="0"/>
              <a:t> universal </a:t>
            </a:r>
            <a:r>
              <a:rPr lang="es-PE" dirty="0" err="1" smtClean="0"/>
              <a:t>realists</a:t>
            </a:r>
            <a:r>
              <a:rPr lang="es-PE" dirty="0" smtClean="0"/>
              <a:t> </a:t>
            </a:r>
            <a:r>
              <a:rPr lang="es-PE" dirty="0" err="1" smtClean="0"/>
              <a:t>forms</a:t>
            </a:r>
            <a:r>
              <a:rPr lang="es-PE" dirty="0" smtClean="0"/>
              <a:t>, </a:t>
            </a:r>
            <a:r>
              <a:rPr lang="es-PE" dirty="0" err="1" smtClean="0"/>
              <a:t>but</a:t>
            </a:r>
            <a:r>
              <a:rPr lang="es-PE" dirty="0" smtClean="0"/>
              <a:t> </a:t>
            </a:r>
            <a:r>
              <a:rPr lang="es-PE" dirty="0" err="1" smtClean="0"/>
              <a:t>physical</a:t>
            </a:r>
            <a:r>
              <a:rPr lang="es-PE" dirty="0" smtClean="0"/>
              <a:t> </a:t>
            </a:r>
            <a:r>
              <a:rPr lang="es-PE" dirty="0" err="1" smtClean="0"/>
              <a:t>forces</a:t>
            </a:r>
            <a:r>
              <a:rPr lang="es-PE" dirty="0" smtClean="0"/>
              <a:t> in real </a:t>
            </a:r>
            <a:r>
              <a:rPr lang="es-PE" dirty="0" err="1" smtClean="0"/>
              <a:t>world</a:t>
            </a:r>
            <a:r>
              <a:rPr lang="es-PE" dirty="0" smtClean="0"/>
              <a:t>. </a:t>
            </a:r>
          </a:p>
          <a:p>
            <a:pPr marL="0" indent="0">
              <a:buNone/>
            </a:pPr>
            <a:r>
              <a:rPr lang="es-PE" dirty="0" smtClean="0"/>
              <a:t>Pro </a:t>
            </a:r>
            <a:r>
              <a:rPr lang="es-PE" dirty="0" err="1" smtClean="0"/>
              <a:t>democritean</a:t>
            </a:r>
            <a:r>
              <a:rPr lang="es-PE" dirty="0" smtClean="0"/>
              <a:t>, pro </a:t>
            </a:r>
            <a:r>
              <a:rPr lang="es-PE" dirty="0" err="1" smtClean="0"/>
              <a:t>galilean</a:t>
            </a:r>
            <a:r>
              <a:rPr lang="es-PE" dirty="0" smtClean="0"/>
              <a:t> (</a:t>
            </a:r>
            <a:r>
              <a:rPr lang="es-PE" dirty="0" err="1" smtClean="0"/>
              <a:t>also</a:t>
            </a:r>
            <a:r>
              <a:rPr lang="es-PE" dirty="0" smtClean="0"/>
              <a:t> </a:t>
            </a:r>
            <a:r>
              <a:rPr lang="es-PE" dirty="0" err="1" smtClean="0"/>
              <a:t>democritean</a:t>
            </a:r>
            <a:r>
              <a:rPr lang="es-PE" dirty="0" smtClean="0"/>
              <a:t>))</a:t>
            </a:r>
          </a:p>
          <a:p>
            <a:pPr marL="0" indent="0">
              <a:buNone/>
            </a:pPr>
            <a:r>
              <a:rPr lang="es-PE" dirty="0" err="1" smtClean="0"/>
              <a:t>Inductive</a:t>
            </a:r>
            <a:r>
              <a:rPr lang="es-PE" dirty="0" smtClean="0"/>
              <a:t> vs </a:t>
            </a:r>
            <a:r>
              <a:rPr lang="es-PE" dirty="0" err="1" smtClean="0"/>
              <a:t>deductive</a:t>
            </a:r>
            <a:endParaRPr lang="es-PE" dirty="0"/>
          </a:p>
        </p:txBody>
      </p:sp>
    </p:spTree>
    <p:extLst>
      <p:ext uri="{BB962C8B-B14F-4D97-AF65-F5344CB8AC3E}">
        <p14:creationId xmlns:p14="http://schemas.microsoft.com/office/powerpoint/2010/main" val="34698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872" y="555811"/>
            <a:ext cx="12187128" cy="5629835"/>
          </a:xfrm>
          <a:prstGeom prst="rect">
            <a:avLst/>
          </a:prstGeom>
        </p:spPr>
      </p:pic>
    </p:spTree>
    <p:extLst>
      <p:ext uri="{BB962C8B-B14F-4D97-AF65-F5344CB8AC3E}">
        <p14:creationId xmlns:p14="http://schemas.microsoft.com/office/powerpoint/2010/main" val="2243430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27529"/>
            <a:ext cx="10515600" cy="5549434"/>
          </a:xfrm>
        </p:spPr>
        <p:txBody>
          <a:bodyPr>
            <a:normAutofit/>
          </a:bodyPr>
          <a:lstStyle/>
          <a:p>
            <a:pPr marL="0" indent="0">
              <a:buNone/>
            </a:pPr>
            <a:r>
              <a:rPr lang="es-PE" dirty="0" smtClean="0"/>
              <a:t>Vs </a:t>
            </a:r>
            <a:r>
              <a:rPr lang="es-PE" dirty="0" err="1" smtClean="0"/>
              <a:t>sylogisms</a:t>
            </a:r>
            <a:r>
              <a:rPr lang="es-PE" dirty="0" smtClean="0"/>
              <a:t>, </a:t>
            </a:r>
            <a:r>
              <a:rPr lang="es-PE" dirty="0" err="1" smtClean="0"/>
              <a:t>not</a:t>
            </a:r>
            <a:r>
              <a:rPr lang="es-PE" dirty="0" smtClean="0"/>
              <a:t> vs </a:t>
            </a:r>
            <a:r>
              <a:rPr lang="es-PE" dirty="0" err="1" smtClean="0"/>
              <a:t>logic</a:t>
            </a:r>
            <a:r>
              <a:rPr lang="es-PE" dirty="0" smtClean="0"/>
              <a:t> </a:t>
            </a:r>
            <a:r>
              <a:rPr lang="es-PE" dirty="0" err="1" smtClean="0"/>
              <a:t>or</a:t>
            </a:r>
            <a:r>
              <a:rPr lang="es-PE" dirty="0" smtClean="0"/>
              <a:t> </a:t>
            </a:r>
            <a:r>
              <a:rPr lang="es-PE" dirty="0" err="1" smtClean="0"/>
              <a:t>inferences</a:t>
            </a:r>
            <a:r>
              <a:rPr lang="es-PE" dirty="0" smtClean="0"/>
              <a:t>; </a:t>
            </a:r>
            <a:r>
              <a:rPr lang="es-PE" dirty="0" err="1" smtClean="0"/>
              <a:t>but</a:t>
            </a:r>
            <a:r>
              <a:rPr lang="es-PE" dirty="0" smtClean="0"/>
              <a:t> vs </a:t>
            </a:r>
            <a:r>
              <a:rPr lang="es-PE" dirty="0" err="1" smtClean="0"/>
              <a:t>how</a:t>
            </a:r>
            <a:r>
              <a:rPr lang="es-PE" dirty="0" smtClean="0"/>
              <a:t> to </a:t>
            </a:r>
            <a:r>
              <a:rPr lang="es-PE" dirty="0" err="1" smtClean="0"/>
              <a:t>find</a:t>
            </a:r>
            <a:r>
              <a:rPr lang="es-PE" dirty="0" smtClean="0"/>
              <a:t> </a:t>
            </a:r>
            <a:r>
              <a:rPr lang="es-PE" dirty="0" err="1" smtClean="0"/>
              <a:t>premises</a:t>
            </a:r>
            <a:endParaRPr lang="es-PE" dirty="0" smtClean="0"/>
          </a:p>
          <a:p>
            <a:pPr marL="0" indent="0">
              <a:buNone/>
            </a:pPr>
            <a:r>
              <a:rPr lang="es-PE" dirty="0" err="1" smtClean="0"/>
              <a:t>By</a:t>
            </a:r>
            <a:r>
              <a:rPr lang="es-PE" dirty="0" smtClean="0"/>
              <a:t> </a:t>
            </a:r>
            <a:r>
              <a:rPr lang="es-PE" dirty="0" err="1" smtClean="0"/>
              <a:t>induction</a:t>
            </a:r>
            <a:r>
              <a:rPr lang="es-PE" dirty="0" smtClean="0"/>
              <a:t> </a:t>
            </a:r>
            <a:r>
              <a:rPr lang="es-PE" dirty="0" err="1" smtClean="0"/>
              <a:t>we</a:t>
            </a:r>
            <a:r>
              <a:rPr lang="es-PE" dirty="0" smtClean="0"/>
              <a:t> </a:t>
            </a:r>
            <a:r>
              <a:rPr lang="es-PE" dirty="0" err="1" smtClean="0"/>
              <a:t>find</a:t>
            </a:r>
            <a:r>
              <a:rPr lang="es-PE" dirty="0" smtClean="0"/>
              <a:t> </a:t>
            </a:r>
            <a:r>
              <a:rPr lang="es-PE" dirty="0" err="1" smtClean="0"/>
              <a:t>the</a:t>
            </a:r>
            <a:r>
              <a:rPr lang="es-PE" dirty="0" smtClean="0"/>
              <a:t> </a:t>
            </a:r>
            <a:r>
              <a:rPr lang="es-PE" dirty="0" err="1" smtClean="0"/>
              <a:t>forms</a:t>
            </a:r>
            <a:r>
              <a:rPr lang="es-PE" dirty="0" smtClean="0"/>
              <a:t> (</a:t>
            </a:r>
            <a:r>
              <a:rPr lang="es-PE" dirty="0" err="1" smtClean="0"/>
              <a:t>Aristotelean</a:t>
            </a:r>
            <a:r>
              <a:rPr lang="es-PE" dirty="0" smtClean="0"/>
              <a:t> </a:t>
            </a:r>
            <a:r>
              <a:rPr lang="es-PE" dirty="0" err="1" smtClean="0"/>
              <a:t>language</a:t>
            </a:r>
            <a:r>
              <a:rPr lang="es-PE" dirty="0" smtClean="0"/>
              <a:t>, </a:t>
            </a:r>
            <a:r>
              <a:rPr lang="es-PE" dirty="0" err="1" smtClean="0"/>
              <a:t>but</a:t>
            </a:r>
            <a:r>
              <a:rPr lang="es-PE" dirty="0" smtClean="0"/>
              <a:t> </a:t>
            </a:r>
            <a:r>
              <a:rPr lang="es-PE" dirty="0" err="1" smtClean="0"/>
              <a:t>not</a:t>
            </a:r>
            <a:r>
              <a:rPr lang="es-PE" dirty="0" smtClean="0"/>
              <a:t> </a:t>
            </a:r>
            <a:r>
              <a:rPr lang="es-PE" dirty="0" err="1" smtClean="0"/>
              <a:t>concepts</a:t>
            </a:r>
            <a:r>
              <a:rPr lang="es-PE" dirty="0" smtClean="0"/>
              <a:t>)</a:t>
            </a:r>
          </a:p>
          <a:p>
            <a:pPr marL="0" indent="0">
              <a:buNone/>
            </a:pPr>
            <a:r>
              <a:rPr lang="es-PE" dirty="0" err="1" smtClean="0"/>
              <a:t>Empirical</a:t>
            </a:r>
            <a:r>
              <a:rPr lang="es-PE" dirty="0" smtClean="0"/>
              <a:t> </a:t>
            </a:r>
            <a:r>
              <a:rPr lang="es-PE" dirty="0" err="1" smtClean="0"/>
              <a:t>science</a:t>
            </a:r>
            <a:r>
              <a:rPr lang="es-PE" dirty="0" smtClean="0"/>
              <a:t> </a:t>
            </a:r>
            <a:r>
              <a:rPr lang="es-PE" dirty="0" err="1" smtClean="0"/>
              <a:t>dealing</a:t>
            </a:r>
            <a:r>
              <a:rPr lang="es-PE" dirty="0" smtClean="0"/>
              <a:t> </a:t>
            </a:r>
            <a:r>
              <a:rPr lang="es-PE" dirty="0" err="1" smtClean="0"/>
              <a:t>with</a:t>
            </a:r>
            <a:r>
              <a:rPr lang="es-PE" dirty="0" smtClean="0"/>
              <a:t> </a:t>
            </a:r>
            <a:r>
              <a:rPr lang="es-PE" dirty="0" err="1" smtClean="0"/>
              <a:t>forces</a:t>
            </a:r>
            <a:r>
              <a:rPr lang="es-PE" dirty="0" smtClean="0"/>
              <a:t> in material </a:t>
            </a:r>
            <a:r>
              <a:rPr lang="es-PE" dirty="0" err="1" smtClean="0"/>
              <a:t>way</a:t>
            </a:r>
            <a:endParaRPr lang="es-PE" dirty="0" smtClean="0"/>
          </a:p>
          <a:p>
            <a:pPr marL="0" indent="0">
              <a:buNone/>
            </a:pPr>
            <a:r>
              <a:rPr lang="es-PE" dirty="0" err="1" smtClean="0"/>
              <a:t>Knowledge</a:t>
            </a:r>
            <a:r>
              <a:rPr lang="es-PE" dirty="0" smtClean="0"/>
              <a:t>= instrumental </a:t>
            </a:r>
            <a:r>
              <a:rPr lang="es-PE" dirty="0" err="1" smtClean="0"/>
              <a:t>value</a:t>
            </a:r>
            <a:r>
              <a:rPr lang="es-PE" dirty="0" smtClean="0"/>
              <a:t>; </a:t>
            </a:r>
            <a:r>
              <a:rPr lang="es-PE" dirty="0" err="1" smtClean="0"/>
              <a:t>not</a:t>
            </a:r>
            <a:r>
              <a:rPr lang="es-PE" dirty="0" smtClean="0"/>
              <a:t> </a:t>
            </a:r>
            <a:r>
              <a:rPr lang="es-PE" dirty="0" err="1" smtClean="0"/>
              <a:t>after</a:t>
            </a:r>
            <a:r>
              <a:rPr lang="es-PE" dirty="0" smtClean="0"/>
              <a:t> </a:t>
            </a:r>
            <a:r>
              <a:rPr lang="es-PE" dirty="0" err="1" smtClean="0"/>
              <a:t>truth</a:t>
            </a:r>
            <a:r>
              <a:rPr lang="es-PE" dirty="0" smtClean="0"/>
              <a:t> in </a:t>
            </a:r>
            <a:r>
              <a:rPr lang="es-PE" dirty="0" err="1" smtClean="0"/>
              <a:t>its</a:t>
            </a:r>
            <a:r>
              <a:rPr lang="es-PE" dirty="0" smtClean="0"/>
              <a:t> </a:t>
            </a:r>
            <a:r>
              <a:rPr lang="es-PE" dirty="0" err="1" smtClean="0"/>
              <a:t>own</a:t>
            </a:r>
            <a:r>
              <a:rPr lang="es-PE" dirty="0" smtClean="0"/>
              <a:t> sake</a:t>
            </a:r>
          </a:p>
          <a:p>
            <a:pPr marL="0" indent="0">
              <a:buNone/>
            </a:pPr>
            <a:r>
              <a:rPr lang="es-PE" dirty="0" err="1" smtClean="0"/>
              <a:t>Truth</a:t>
            </a:r>
            <a:r>
              <a:rPr lang="es-PE" dirty="0" smtClean="0"/>
              <a:t> </a:t>
            </a:r>
            <a:r>
              <a:rPr lang="es-PE" dirty="0" err="1" smtClean="0"/>
              <a:t>is</a:t>
            </a:r>
            <a:r>
              <a:rPr lang="es-PE" dirty="0" smtClean="0"/>
              <a:t> </a:t>
            </a:r>
            <a:r>
              <a:rPr lang="es-PE" dirty="0" err="1" smtClean="0"/>
              <a:t>not</a:t>
            </a:r>
            <a:r>
              <a:rPr lang="es-PE" dirty="0" smtClean="0"/>
              <a:t> a </a:t>
            </a:r>
            <a:r>
              <a:rPr lang="es-PE" dirty="0" err="1" smtClean="0"/>
              <a:t>path</a:t>
            </a:r>
            <a:r>
              <a:rPr lang="es-PE" dirty="0" smtClean="0"/>
              <a:t> to </a:t>
            </a:r>
            <a:r>
              <a:rPr lang="es-PE" dirty="0" err="1" smtClean="0"/>
              <a:t>contemplate</a:t>
            </a:r>
            <a:r>
              <a:rPr lang="es-PE" dirty="0" smtClean="0"/>
              <a:t> </a:t>
            </a:r>
            <a:r>
              <a:rPr lang="es-PE" dirty="0" err="1" smtClean="0"/>
              <a:t>god</a:t>
            </a:r>
            <a:endParaRPr lang="es-PE" dirty="0" smtClean="0"/>
          </a:p>
          <a:p>
            <a:pPr marL="0" indent="0">
              <a:buNone/>
            </a:pPr>
            <a:r>
              <a:rPr lang="es-PE" dirty="0" smtClean="0"/>
              <a:t>3 </a:t>
            </a:r>
            <a:r>
              <a:rPr lang="es-PE" dirty="0" err="1" smtClean="0"/>
              <a:t>themes</a:t>
            </a:r>
            <a:r>
              <a:rPr lang="es-PE" dirty="0" smtClean="0"/>
              <a:t>: </a:t>
            </a:r>
            <a:r>
              <a:rPr lang="es-PE" dirty="0" err="1" smtClean="0"/>
              <a:t>induction</a:t>
            </a:r>
            <a:r>
              <a:rPr lang="es-PE" dirty="0" smtClean="0"/>
              <a:t> / </a:t>
            </a:r>
            <a:r>
              <a:rPr lang="es-PE" dirty="0" err="1" smtClean="0"/>
              <a:t>knowledge</a:t>
            </a:r>
            <a:r>
              <a:rPr lang="es-PE" dirty="0" smtClean="0"/>
              <a:t> </a:t>
            </a:r>
            <a:r>
              <a:rPr lang="es-PE" dirty="0" err="1" smtClean="0"/>
              <a:t>is</a:t>
            </a:r>
            <a:r>
              <a:rPr lang="es-PE" dirty="0" smtClean="0"/>
              <a:t> </a:t>
            </a:r>
            <a:r>
              <a:rPr lang="es-PE" dirty="0" err="1" smtClean="0"/>
              <a:t>power</a:t>
            </a:r>
            <a:r>
              <a:rPr lang="es-PE" dirty="0" smtClean="0"/>
              <a:t> + </a:t>
            </a:r>
            <a:r>
              <a:rPr lang="es-PE" dirty="0" err="1" smtClean="0"/>
              <a:t>power</a:t>
            </a:r>
            <a:r>
              <a:rPr lang="es-PE" dirty="0" smtClean="0"/>
              <a:t> </a:t>
            </a:r>
            <a:r>
              <a:rPr lang="es-PE" dirty="0" err="1" smtClean="0"/>
              <a:t>over</a:t>
            </a:r>
            <a:r>
              <a:rPr lang="es-PE" dirty="0" smtClean="0"/>
              <a:t> </a:t>
            </a:r>
            <a:r>
              <a:rPr lang="es-PE" dirty="0" err="1" smtClean="0"/>
              <a:t>nature</a:t>
            </a:r>
            <a:r>
              <a:rPr lang="es-PE" dirty="0" smtClean="0"/>
              <a:t>/ </a:t>
            </a:r>
            <a:r>
              <a:rPr lang="es-PE" dirty="0" err="1" smtClean="0"/>
              <a:t>this</a:t>
            </a:r>
            <a:r>
              <a:rPr lang="es-PE" dirty="0" smtClean="0"/>
              <a:t> </a:t>
            </a:r>
            <a:r>
              <a:rPr lang="es-PE" dirty="0" err="1" smtClean="0"/>
              <a:t>scientific</a:t>
            </a:r>
            <a:r>
              <a:rPr lang="es-PE" dirty="0" smtClean="0"/>
              <a:t> </a:t>
            </a:r>
            <a:r>
              <a:rPr lang="es-PE" dirty="0" err="1" smtClean="0"/>
              <a:t>knowledge</a:t>
            </a:r>
            <a:r>
              <a:rPr lang="es-PE" dirty="0" smtClean="0"/>
              <a:t> </a:t>
            </a:r>
            <a:r>
              <a:rPr lang="es-PE" dirty="0" err="1" smtClean="0"/>
              <a:t>is</a:t>
            </a:r>
            <a:r>
              <a:rPr lang="es-PE" dirty="0" smtClean="0"/>
              <a:t> objetive! = </a:t>
            </a:r>
            <a:r>
              <a:rPr lang="es-PE" dirty="0" err="1" smtClean="0"/>
              <a:t>tells</a:t>
            </a:r>
            <a:r>
              <a:rPr lang="es-PE" dirty="0" smtClean="0"/>
              <a:t> </a:t>
            </a:r>
            <a:r>
              <a:rPr lang="es-PE" dirty="0" err="1" smtClean="0"/>
              <a:t>us</a:t>
            </a:r>
            <a:r>
              <a:rPr lang="es-PE" dirty="0" smtClean="0"/>
              <a:t> </a:t>
            </a:r>
            <a:r>
              <a:rPr lang="es-PE" dirty="0" err="1" smtClean="0"/>
              <a:t>something</a:t>
            </a:r>
            <a:r>
              <a:rPr lang="es-PE" dirty="0" smtClean="0"/>
              <a:t> </a:t>
            </a:r>
            <a:r>
              <a:rPr lang="es-PE" dirty="0" err="1" smtClean="0"/>
              <a:t>about</a:t>
            </a:r>
            <a:r>
              <a:rPr lang="es-PE" dirty="0" smtClean="0"/>
              <a:t> </a:t>
            </a:r>
            <a:r>
              <a:rPr lang="es-PE" dirty="0" err="1" smtClean="0"/>
              <a:t>reality</a:t>
            </a:r>
            <a:r>
              <a:rPr lang="es-PE" dirty="0" smtClean="0"/>
              <a:t> !</a:t>
            </a:r>
          </a:p>
          <a:p>
            <a:pPr marL="0" indent="0">
              <a:buNone/>
            </a:pPr>
            <a:r>
              <a:rPr lang="es-PE" dirty="0" err="1" smtClean="0"/>
              <a:t>Baconian</a:t>
            </a:r>
            <a:r>
              <a:rPr lang="es-PE" dirty="0" smtClean="0"/>
              <a:t> </a:t>
            </a:r>
            <a:r>
              <a:rPr lang="es-PE" dirty="0" err="1" smtClean="0"/>
              <a:t>science</a:t>
            </a:r>
            <a:r>
              <a:rPr lang="es-PE" dirty="0" smtClean="0"/>
              <a:t> = objetive, </a:t>
            </a:r>
            <a:r>
              <a:rPr lang="es-PE" dirty="0" err="1" smtClean="0"/>
              <a:t>empirical</a:t>
            </a:r>
            <a:r>
              <a:rPr lang="es-PE" dirty="0" smtClean="0"/>
              <a:t>, no </a:t>
            </a:r>
            <a:r>
              <a:rPr lang="es-PE" dirty="0" err="1" smtClean="0"/>
              <a:t>pressupositons</a:t>
            </a:r>
            <a:r>
              <a:rPr lang="es-PE" dirty="0" smtClean="0"/>
              <a:t>, </a:t>
            </a:r>
            <a:r>
              <a:rPr lang="es-PE" dirty="0" err="1" smtClean="0"/>
              <a:t>for</a:t>
            </a:r>
            <a:r>
              <a:rPr lang="es-PE" dirty="0" smtClean="0"/>
              <a:t> </a:t>
            </a:r>
            <a:r>
              <a:rPr lang="es-PE" dirty="0" err="1" smtClean="0"/>
              <a:t>every</a:t>
            </a:r>
            <a:r>
              <a:rPr lang="es-PE" dirty="0" smtClean="0"/>
              <a:t> </a:t>
            </a:r>
            <a:r>
              <a:rPr lang="es-PE" dirty="0" err="1" smtClean="0"/>
              <a:t>religion</a:t>
            </a:r>
            <a:r>
              <a:rPr lang="es-PE" dirty="0" smtClean="0"/>
              <a:t>: </a:t>
            </a:r>
            <a:r>
              <a:rPr lang="es-PE" dirty="0" err="1" smtClean="0"/>
              <a:t>tells</a:t>
            </a:r>
            <a:r>
              <a:rPr lang="es-PE" dirty="0" smtClean="0"/>
              <a:t> </a:t>
            </a:r>
            <a:r>
              <a:rPr lang="es-PE" dirty="0" err="1" smtClean="0"/>
              <a:t>everyone</a:t>
            </a:r>
            <a:r>
              <a:rPr lang="es-PE" dirty="0" smtClean="0"/>
              <a:t> </a:t>
            </a:r>
            <a:r>
              <a:rPr lang="es-PE" dirty="0" err="1" smtClean="0"/>
              <a:t>the</a:t>
            </a:r>
            <a:r>
              <a:rPr lang="es-PE" dirty="0" smtClean="0"/>
              <a:t> </a:t>
            </a:r>
            <a:r>
              <a:rPr lang="es-PE" dirty="0" err="1" smtClean="0"/>
              <a:t>reality</a:t>
            </a:r>
            <a:r>
              <a:rPr lang="es-PE" dirty="0" smtClean="0"/>
              <a:t> of </a:t>
            </a:r>
            <a:r>
              <a:rPr lang="es-PE" dirty="0" err="1" smtClean="0"/>
              <a:t>nature</a:t>
            </a:r>
            <a:r>
              <a:rPr lang="es-PE" dirty="0" smtClean="0"/>
              <a:t>. Base </a:t>
            </a:r>
            <a:r>
              <a:rPr lang="es-PE" dirty="0" err="1" smtClean="0"/>
              <a:t>for</a:t>
            </a:r>
            <a:r>
              <a:rPr lang="es-PE" dirty="0" smtClean="0"/>
              <a:t> </a:t>
            </a:r>
            <a:r>
              <a:rPr lang="es-PE" dirty="0" err="1" smtClean="0"/>
              <a:t>common</a:t>
            </a:r>
            <a:r>
              <a:rPr lang="es-PE" dirty="0" smtClean="0"/>
              <a:t> </a:t>
            </a:r>
            <a:r>
              <a:rPr lang="es-PE" dirty="0" err="1" smtClean="0"/>
              <a:t>knowledge</a:t>
            </a:r>
            <a:r>
              <a:rPr lang="es-PE" dirty="0"/>
              <a:t>.</a:t>
            </a:r>
          </a:p>
        </p:txBody>
      </p:sp>
    </p:spTree>
    <p:extLst>
      <p:ext uri="{BB962C8B-B14F-4D97-AF65-F5344CB8AC3E}">
        <p14:creationId xmlns:p14="http://schemas.microsoft.com/office/powerpoint/2010/main" val="69027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27529"/>
            <a:ext cx="10515600" cy="5549434"/>
          </a:xfrm>
        </p:spPr>
        <p:txBody>
          <a:bodyPr>
            <a:normAutofit fontScale="85000" lnSpcReduction="20000"/>
          </a:bodyPr>
          <a:lstStyle/>
          <a:p>
            <a:pPr marL="0" indent="0">
              <a:buNone/>
            </a:pPr>
            <a:r>
              <a:rPr lang="es-PE" dirty="0" err="1" smtClean="0"/>
              <a:t>Critical</a:t>
            </a:r>
            <a:r>
              <a:rPr lang="es-PE" dirty="0" smtClean="0"/>
              <a:t> </a:t>
            </a:r>
            <a:r>
              <a:rPr lang="es-PE" dirty="0" err="1" smtClean="0"/>
              <a:t>side</a:t>
            </a:r>
            <a:r>
              <a:rPr lang="es-PE" dirty="0"/>
              <a:t>:</a:t>
            </a:r>
            <a:endParaRPr lang="es-PE" dirty="0" smtClean="0"/>
          </a:p>
          <a:p>
            <a:pPr marL="0" indent="0">
              <a:buNone/>
            </a:pPr>
            <a:r>
              <a:rPr lang="es-PE" dirty="0" err="1" smtClean="0"/>
              <a:t>Idols</a:t>
            </a:r>
            <a:r>
              <a:rPr lang="es-PE" dirty="0" smtClean="0"/>
              <a:t>: non </a:t>
            </a:r>
            <a:r>
              <a:rPr lang="es-PE" dirty="0" err="1" smtClean="0"/>
              <a:t>scientific</a:t>
            </a:r>
            <a:r>
              <a:rPr lang="es-PE" dirty="0" smtClean="0"/>
              <a:t> </a:t>
            </a:r>
            <a:r>
              <a:rPr lang="es-PE" dirty="0" err="1" smtClean="0"/>
              <a:t>influences</a:t>
            </a:r>
            <a:r>
              <a:rPr lang="es-PE" dirty="0" smtClean="0"/>
              <a:t> </a:t>
            </a:r>
            <a:r>
              <a:rPr lang="es-PE" dirty="0" err="1" smtClean="0"/>
              <a:t>on</a:t>
            </a:r>
            <a:r>
              <a:rPr lang="es-PE" dirty="0" smtClean="0"/>
              <a:t> human </a:t>
            </a:r>
            <a:r>
              <a:rPr lang="es-PE" dirty="0" err="1" smtClean="0"/>
              <a:t>thought</a:t>
            </a:r>
            <a:r>
              <a:rPr lang="es-PE" dirty="0" smtClean="0"/>
              <a:t>, </a:t>
            </a:r>
            <a:r>
              <a:rPr lang="es-PE" dirty="0" err="1" smtClean="0"/>
              <a:t>must</a:t>
            </a:r>
            <a:r>
              <a:rPr lang="es-PE" dirty="0" smtClean="0"/>
              <a:t> be </a:t>
            </a:r>
            <a:r>
              <a:rPr lang="es-PE" dirty="0" err="1" smtClean="0"/>
              <a:t>exorcised</a:t>
            </a:r>
            <a:endParaRPr lang="es-PE" dirty="0" smtClean="0"/>
          </a:p>
          <a:p>
            <a:pPr marL="0" indent="0">
              <a:buNone/>
            </a:pPr>
            <a:endParaRPr lang="es-PE" dirty="0" smtClean="0"/>
          </a:p>
          <a:p>
            <a:pPr marL="0" indent="0">
              <a:buNone/>
            </a:pPr>
            <a:r>
              <a:rPr lang="es-PE" dirty="0" err="1" smtClean="0"/>
              <a:t>Tribe</a:t>
            </a:r>
            <a:r>
              <a:rPr lang="es-PE" dirty="0" smtClean="0"/>
              <a:t>: (</a:t>
            </a:r>
            <a:r>
              <a:rPr lang="es-PE" dirty="0" err="1" smtClean="0"/>
              <a:t>unconscious</a:t>
            </a:r>
            <a:r>
              <a:rPr lang="es-PE" dirty="0" smtClean="0"/>
              <a:t>) human </a:t>
            </a:r>
            <a:r>
              <a:rPr lang="es-PE" dirty="0" err="1" smtClean="0"/>
              <a:t>mind</a:t>
            </a:r>
            <a:r>
              <a:rPr lang="es-PE" dirty="0" smtClean="0"/>
              <a:t>; </a:t>
            </a:r>
            <a:r>
              <a:rPr lang="es-PE" dirty="0" err="1" smtClean="0"/>
              <a:t>what</a:t>
            </a:r>
            <a:r>
              <a:rPr lang="es-PE" dirty="0" smtClean="0"/>
              <a:t> </a:t>
            </a:r>
            <a:r>
              <a:rPr lang="es-PE" dirty="0" err="1" smtClean="0"/>
              <a:t>we</a:t>
            </a:r>
            <a:r>
              <a:rPr lang="es-PE" dirty="0" smtClean="0"/>
              <a:t> </a:t>
            </a:r>
            <a:r>
              <a:rPr lang="es-PE" dirty="0" err="1" smtClean="0"/>
              <a:t>take</a:t>
            </a:r>
            <a:r>
              <a:rPr lang="es-PE" dirty="0" smtClean="0"/>
              <a:t> as </a:t>
            </a:r>
            <a:r>
              <a:rPr lang="es-PE" dirty="0" err="1" smtClean="0"/>
              <a:t>first</a:t>
            </a:r>
            <a:r>
              <a:rPr lang="es-PE" dirty="0" smtClean="0"/>
              <a:t> </a:t>
            </a:r>
            <a:r>
              <a:rPr lang="es-PE" dirty="0" err="1" smtClean="0"/>
              <a:t>principles</a:t>
            </a:r>
            <a:r>
              <a:rPr lang="es-PE" dirty="0" smtClean="0"/>
              <a:t> </a:t>
            </a:r>
            <a:r>
              <a:rPr lang="es-PE" dirty="0" err="1" smtClean="0"/>
              <a:t>but</a:t>
            </a:r>
            <a:r>
              <a:rPr lang="es-PE" dirty="0" smtClean="0"/>
              <a:t> are </a:t>
            </a:r>
            <a:r>
              <a:rPr lang="es-PE" dirty="0" err="1" smtClean="0"/>
              <a:t>inadequatly</a:t>
            </a:r>
            <a:r>
              <a:rPr lang="es-PE" dirty="0" smtClean="0"/>
              <a:t> </a:t>
            </a:r>
            <a:r>
              <a:rPr lang="es-PE" dirty="0" err="1" smtClean="0"/>
              <a:t>insecure</a:t>
            </a:r>
            <a:r>
              <a:rPr lang="es-PE" dirty="0" smtClean="0"/>
              <a:t>; </a:t>
            </a:r>
            <a:r>
              <a:rPr lang="es-PE" dirty="0" err="1" smtClean="0"/>
              <a:t>whole</a:t>
            </a:r>
            <a:r>
              <a:rPr lang="es-PE" dirty="0" smtClean="0"/>
              <a:t> human </a:t>
            </a:r>
            <a:r>
              <a:rPr lang="es-PE" dirty="0" err="1" smtClean="0"/>
              <a:t>race</a:t>
            </a:r>
            <a:r>
              <a:rPr lang="es-PE" dirty="0" smtClean="0"/>
              <a:t> </a:t>
            </a:r>
            <a:r>
              <a:rPr lang="es-PE" dirty="0" err="1" smtClean="0"/>
              <a:t>is</a:t>
            </a:r>
            <a:r>
              <a:rPr lang="es-PE" dirty="0" smtClean="0"/>
              <a:t> </a:t>
            </a:r>
            <a:r>
              <a:rPr lang="es-PE" dirty="0" err="1" smtClean="0"/>
              <a:t>identically</a:t>
            </a:r>
            <a:endParaRPr lang="es-PE" dirty="0" smtClean="0"/>
          </a:p>
          <a:p>
            <a:pPr marL="0" indent="0">
              <a:buNone/>
            </a:pPr>
            <a:r>
              <a:rPr lang="es-PE" dirty="0" smtClean="0"/>
              <a:t>Cave: personal/</a:t>
            </a:r>
            <a:r>
              <a:rPr lang="es-PE" dirty="0" err="1" smtClean="0"/>
              <a:t>grou</a:t>
            </a:r>
            <a:r>
              <a:rPr lang="es-PE" dirty="0" err="1"/>
              <a:t>p</a:t>
            </a:r>
            <a:r>
              <a:rPr lang="es-PE" dirty="0" smtClean="0"/>
              <a:t> </a:t>
            </a:r>
            <a:r>
              <a:rPr lang="es-PE" dirty="0" err="1" smtClean="0"/>
              <a:t>temperament</a:t>
            </a:r>
            <a:r>
              <a:rPr lang="es-PE" dirty="0" smtClean="0"/>
              <a:t>, </a:t>
            </a:r>
            <a:r>
              <a:rPr lang="es-PE" dirty="0" err="1" smtClean="0"/>
              <a:t>inner</a:t>
            </a:r>
            <a:r>
              <a:rPr lang="es-PE" dirty="0" smtClean="0"/>
              <a:t> </a:t>
            </a:r>
            <a:r>
              <a:rPr lang="es-PE" dirty="0" err="1" smtClean="0"/>
              <a:t>atmosphere</a:t>
            </a:r>
            <a:endParaRPr lang="es-PE" dirty="0" smtClean="0"/>
          </a:p>
          <a:p>
            <a:pPr marL="0" indent="0">
              <a:buNone/>
            </a:pPr>
            <a:r>
              <a:rPr lang="es-PE" dirty="0" smtClean="0"/>
              <a:t>Marketplace: </a:t>
            </a:r>
            <a:r>
              <a:rPr lang="es-PE" dirty="0" err="1" smtClean="0"/>
              <a:t>where</a:t>
            </a:r>
            <a:r>
              <a:rPr lang="es-PE" dirty="0" smtClean="0"/>
              <a:t> </a:t>
            </a:r>
            <a:r>
              <a:rPr lang="es-PE" dirty="0" err="1" smtClean="0"/>
              <a:t>gossip</a:t>
            </a:r>
            <a:r>
              <a:rPr lang="es-PE" dirty="0" smtClean="0"/>
              <a:t> </a:t>
            </a:r>
            <a:r>
              <a:rPr lang="es-PE" dirty="0" err="1" smtClean="0"/>
              <a:t>is</a:t>
            </a:r>
            <a:r>
              <a:rPr lang="es-PE" dirty="0" smtClean="0"/>
              <a:t>, </a:t>
            </a:r>
            <a:r>
              <a:rPr lang="es-PE" dirty="0" err="1" smtClean="0"/>
              <a:t>where</a:t>
            </a:r>
            <a:r>
              <a:rPr lang="es-PE" dirty="0" smtClean="0"/>
              <a:t> </a:t>
            </a:r>
            <a:r>
              <a:rPr lang="es-PE" dirty="0" err="1" smtClean="0"/>
              <a:t>language</a:t>
            </a:r>
            <a:r>
              <a:rPr lang="es-PE" dirty="0" smtClean="0"/>
              <a:t> </a:t>
            </a:r>
            <a:r>
              <a:rPr lang="es-PE" dirty="0" err="1" smtClean="0"/>
              <a:t>develop</a:t>
            </a:r>
            <a:r>
              <a:rPr lang="es-PE" dirty="0" smtClean="0"/>
              <a:t>, </a:t>
            </a:r>
            <a:r>
              <a:rPr lang="es-PE" dirty="0" err="1" smtClean="0"/>
              <a:t>where</a:t>
            </a:r>
            <a:r>
              <a:rPr lang="es-PE" dirty="0" smtClean="0"/>
              <a:t> </a:t>
            </a:r>
            <a:r>
              <a:rPr lang="es-PE" dirty="0" err="1" smtClean="0"/>
              <a:t>everyone</a:t>
            </a:r>
            <a:r>
              <a:rPr lang="es-PE" dirty="0" smtClean="0"/>
              <a:t> </a:t>
            </a:r>
            <a:r>
              <a:rPr lang="es-PE" dirty="0" err="1" smtClean="0"/>
              <a:t>is</a:t>
            </a:r>
            <a:r>
              <a:rPr lang="es-PE" dirty="0" smtClean="0"/>
              <a:t>. </a:t>
            </a:r>
            <a:r>
              <a:rPr lang="es-PE" dirty="0" err="1" smtClean="0"/>
              <a:t>Language</a:t>
            </a:r>
            <a:r>
              <a:rPr lang="es-PE" dirty="0" smtClean="0"/>
              <a:t> incline to error </a:t>
            </a:r>
            <a:r>
              <a:rPr lang="es-PE" dirty="0" err="1" smtClean="0"/>
              <a:t>by</a:t>
            </a:r>
            <a:r>
              <a:rPr lang="es-PE" dirty="0" smtClean="0"/>
              <a:t> </a:t>
            </a:r>
            <a:r>
              <a:rPr lang="es-PE" dirty="0" err="1" smtClean="0"/>
              <a:t>its</a:t>
            </a:r>
            <a:r>
              <a:rPr lang="es-PE" dirty="0" smtClean="0"/>
              <a:t> </a:t>
            </a:r>
            <a:r>
              <a:rPr lang="es-PE" dirty="0" err="1" smtClean="0"/>
              <a:t>structure</a:t>
            </a:r>
            <a:endParaRPr lang="es-PE" dirty="0" smtClean="0"/>
          </a:p>
          <a:p>
            <a:pPr marL="0" indent="0">
              <a:buNone/>
            </a:pPr>
            <a:r>
              <a:rPr lang="es-PE" dirty="0" err="1" smtClean="0"/>
              <a:t>Theater</a:t>
            </a:r>
            <a:r>
              <a:rPr lang="es-PE" dirty="0" smtClean="0"/>
              <a:t>: </a:t>
            </a:r>
            <a:r>
              <a:rPr lang="es-PE" dirty="0" err="1" smtClean="0"/>
              <a:t>game</a:t>
            </a:r>
            <a:r>
              <a:rPr lang="es-PE" dirty="0" smtClean="0"/>
              <a:t> of roles </a:t>
            </a:r>
            <a:r>
              <a:rPr lang="es-PE" dirty="0" err="1" smtClean="0"/>
              <a:t>taken</a:t>
            </a:r>
            <a:r>
              <a:rPr lang="es-PE" dirty="0" smtClean="0"/>
              <a:t> as real</a:t>
            </a:r>
          </a:p>
          <a:p>
            <a:pPr marL="0" indent="0">
              <a:buNone/>
            </a:pPr>
            <a:endParaRPr lang="es-PE" dirty="0" smtClean="0"/>
          </a:p>
          <a:p>
            <a:pPr marL="0" indent="0">
              <a:buNone/>
            </a:pPr>
            <a:r>
              <a:rPr lang="es-PE" dirty="0" smtClean="0"/>
              <a:t>3 </a:t>
            </a:r>
            <a:r>
              <a:rPr lang="es-PE" dirty="0" err="1" smtClean="0"/>
              <a:t>philosophies</a:t>
            </a:r>
            <a:r>
              <a:rPr lang="es-PE" dirty="0" smtClean="0"/>
              <a:t>: </a:t>
            </a:r>
            <a:r>
              <a:rPr lang="es-PE" dirty="0" err="1" smtClean="0"/>
              <a:t>sophistic</a:t>
            </a:r>
            <a:r>
              <a:rPr lang="es-PE" dirty="0" smtClean="0"/>
              <a:t>, </a:t>
            </a:r>
            <a:r>
              <a:rPr lang="es-PE" dirty="0" err="1" smtClean="0"/>
              <a:t>empircal</a:t>
            </a:r>
            <a:r>
              <a:rPr lang="es-PE" dirty="0" smtClean="0"/>
              <a:t>, </a:t>
            </a:r>
            <a:r>
              <a:rPr lang="es-PE" dirty="0" err="1" smtClean="0"/>
              <a:t>superstitious</a:t>
            </a:r>
            <a:endParaRPr lang="es-PE" dirty="0" smtClean="0"/>
          </a:p>
          <a:p>
            <a:pPr marL="0" indent="0">
              <a:buNone/>
            </a:pPr>
            <a:endParaRPr lang="es-PE" dirty="0"/>
          </a:p>
          <a:p>
            <a:pPr marL="0" indent="0">
              <a:buNone/>
            </a:pPr>
            <a:r>
              <a:rPr lang="es-PE" dirty="0" err="1" smtClean="0"/>
              <a:t>Isolate</a:t>
            </a:r>
            <a:r>
              <a:rPr lang="es-PE" dirty="0" smtClean="0"/>
              <a:t> </a:t>
            </a:r>
            <a:r>
              <a:rPr lang="es-PE" dirty="0" err="1" smtClean="0"/>
              <a:t>science</a:t>
            </a:r>
            <a:r>
              <a:rPr lang="es-PE" dirty="0" smtClean="0"/>
              <a:t> and </a:t>
            </a:r>
            <a:r>
              <a:rPr lang="es-PE" dirty="0" err="1" smtClean="0"/>
              <a:t>philosophy</a:t>
            </a:r>
            <a:r>
              <a:rPr lang="es-PE" dirty="0" smtClean="0"/>
              <a:t> </a:t>
            </a:r>
            <a:r>
              <a:rPr lang="es-PE" dirty="0" err="1" smtClean="0"/>
              <a:t>from</a:t>
            </a:r>
            <a:r>
              <a:rPr lang="es-PE" dirty="0" smtClean="0"/>
              <a:t> </a:t>
            </a:r>
            <a:r>
              <a:rPr lang="es-PE" dirty="0" err="1" smtClean="0"/>
              <a:t>religion</a:t>
            </a:r>
            <a:r>
              <a:rPr lang="es-PE" dirty="0" smtClean="0"/>
              <a:t>, to </a:t>
            </a:r>
            <a:r>
              <a:rPr lang="es-PE" dirty="0" err="1" smtClean="0"/>
              <a:t>avoid</a:t>
            </a:r>
            <a:r>
              <a:rPr lang="es-PE" dirty="0" smtClean="0"/>
              <a:t> </a:t>
            </a:r>
            <a:r>
              <a:rPr lang="es-PE" dirty="0" err="1" smtClean="0"/>
              <a:t>persecution</a:t>
            </a:r>
            <a:endParaRPr lang="es-PE" dirty="0" smtClean="0"/>
          </a:p>
          <a:p>
            <a:pPr marL="0" indent="0">
              <a:buNone/>
            </a:pPr>
            <a:endParaRPr lang="es-PE" dirty="0" smtClean="0"/>
          </a:p>
          <a:p>
            <a:pPr marL="0" indent="0">
              <a:buNone/>
            </a:pPr>
            <a:r>
              <a:rPr lang="es-PE" dirty="0" err="1" smtClean="0"/>
              <a:t>Constructive</a:t>
            </a:r>
            <a:r>
              <a:rPr lang="es-PE" dirty="0" smtClean="0"/>
              <a:t> </a:t>
            </a:r>
            <a:r>
              <a:rPr lang="es-PE" dirty="0" err="1" smtClean="0"/>
              <a:t>side</a:t>
            </a:r>
            <a:r>
              <a:rPr lang="es-PE" dirty="0" smtClean="0"/>
              <a:t>: </a:t>
            </a:r>
            <a:r>
              <a:rPr lang="es-PE" dirty="0" err="1" smtClean="0"/>
              <a:t>tabulating</a:t>
            </a:r>
            <a:r>
              <a:rPr lang="es-PE" dirty="0" smtClean="0"/>
              <a:t> </a:t>
            </a:r>
            <a:r>
              <a:rPr lang="es-PE" dirty="0" err="1" smtClean="0"/>
              <a:t>knowledge</a:t>
            </a:r>
            <a:r>
              <a:rPr lang="es-PE" dirty="0" smtClean="0"/>
              <a:t> ---</a:t>
            </a:r>
          </a:p>
          <a:p>
            <a:pPr marL="0" indent="0">
              <a:buNone/>
            </a:pPr>
            <a:endParaRPr lang="es-PE" dirty="0"/>
          </a:p>
        </p:txBody>
      </p:sp>
    </p:spTree>
    <p:extLst>
      <p:ext uri="{BB962C8B-B14F-4D97-AF65-F5344CB8AC3E}">
        <p14:creationId xmlns:p14="http://schemas.microsoft.com/office/powerpoint/2010/main" val="2545329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744" y="681318"/>
            <a:ext cx="12217744" cy="5414682"/>
          </a:xfrm>
          <a:prstGeom prst="rect">
            <a:avLst/>
          </a:prstGeom>
        </p:spPr>
      </p:pic>
    </p:spTree>
    <p:extLst>
      <p:ext uri="{BB962C8B-B14F-4D97-AF65-F5344CB8AC3E}">
        <p14:creationId xmlns:p14="http://schemas.microsoft.com/office/powerpoint/2010/main" val="199045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868"/>
            <a:ext cx="12192000"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448235"/>
            <a:ext cx="12192000" cy="5895584"/>
          </a:xfrm>
          <a:prstGeom prst="rect">
            <a:avLst/>
          </a:prstGeom>
        </p:spPr>
      </p:pic>
    </p:spTree>
    <p:extLst>
      <p:ext uri="{BB962C8B-B14F-4D97-AF65-F5344CB8AC3E}">
        <p14:creationId xmlns:p14="http://schemas.microsoft.com/office/powerpoint/2010/main" val="284625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197223"/>
            <a:ext cx="12192000" cy="6497840"/>
          </a:xfrm>
          <a:prstGeom prst="rect">
            <a:avLst/>
          </a:prstGeom>
        </p:spPr>
      </p:pic>
    </p:spTree>
    <p:extLst>
      <p:ext uri="{BB962C8B-B14F-4D97-AF65-F5344CB8AC3E}">
        <p14:creationId xmlns:p14="http://schemas.microsoft.com/office/powerpoint/2010/main" val="2654861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65810" y="340186"/>
            <a:ext cx="3516630" cy="3238416"/>
          </a:xfrm>
          <a:prstGeom prst="rect">
            <a:avLst/>
          </a:prstGeom>
        </p:spPr>
      </p:pic>
      <p:sp>
        <p:nvSpPr>
          <p:cNvPr id="5" name="CuadroTexto 4"/>
          <p:cNvSpPr txBox="1"/>
          <p:nvPr/>
        </p:nvSpPr>
        <p:spPr>
          <a:xfrm>
            <a:off x="4572000" y="162282"/>
            <a:ext cx="6995160" cy="3416320"/>
          </a:xfrm>
          <a:prstGeom prst="rect">
            <a:avLst/>
          </a:prstGeom>
          <a:noFill/>
        </p:spPr>
        <p:txBody>
          <a:bodyPr wrap="square" rtlCol="0">
            <a:spAutoFit/>
          </a:bodyPr>
          <a:lstStyle/>
          <a:p>
            <a:r>
              <a:rPr lang="es-PE" b="1" u="sng" dirty="0" smtClean="0"/>
              <a:t>Galileo Galilei (1964)</a:t>
            </a:r>
          </a:p>
          <a:p>
            <a:endParaRPr lang="es-PE" dirty="0"/>
          </a:p>
          <a:p>
            <a:r>
              <a:rPr lang="es-PE" dirty="0" smtClean="0"/>
              <a:t>La armonía de las esferas / La música de las esferas</a:t>
            </a:r>
          </a:p>
          <a:p>
            <a:endParaRPr lang="es-PE" dirty="0"/>
          </a:p>
          <a:p>
            <a:r>
              <a:rPr lang="es-PE" dirty="0" smtClean="0"/>
              <a:t>Leer el libro de la naturaleza requiere que aprendamos el lenguaje en el que está escrito</a:t>
            </a:r>
          </a:p>
          <a:p>
            <a:endParaRPr lang="es-PE" dirty="0"/>
          </a:p>
          <a:p>
            <a:r>
              <a:rPr lang="es-PE" dirty="0" smtClean="0"/>
              <a:t>Astrónomo, ingeniero, matemático, físico.</a:t>
            </a:r>
          </a:p>
          <a:p>
            <a:endParaRPr lang="es-PE" dirty="0"/>
          </a:p>
          <a:p>
            <a:r>
              <a:rPr lang="es-PE" dirty="0" smtClean="0"/>
              <a:t>Revolución científica del renacimiento</a:t>
            </a:r>
          </a:p>
          <a:p>
            <a:endParaRPr lang="es-PE" dirty="0"/>
          </a:p>
          <a:p>
            <a:r>
              <a:rPr lang="es-PE" dirty="0" smtClean="0"/>
              <a:t>Interés en diversas artes y ciencias</a:t>
            </a:r>
            <a:endParaRPr lang="es-PE" dirty="0"/>
          </a:p>
        </p:txBody>
      </p:sp>
      <p:sp>
        <p:nvSpPr>
          <p:cNvPr id="6" name="CuadroTexto 5"/>
          <p:cNvSpPr txBox="1"/>
          <p:nvPr/>
        </p:nvSpPr>
        <p:spPr>
          <a:xfrm>
            <a:off x="259080" y="3690878"/>
            <a:ext cx="11658600" cy="3693319"/>
          </a:xfrm>
          <a:prstGeom prst="rect">
            <a:avLst/>
          </a:prstGeom>
          <a:noFill/>
        </p:spPr>
        <p:txBody>
          <a:bodyPr wrap="square" rtlCol="0">
            <a:spAutoFit/>
          </a:bodyPr>
          <a:lstStyle/>
          <a:p>
            <a:r>
              <a:rPr lang="es-PE" dirty="0" smtClean="0"/>
              <a:t>Mejoró el telescopio, realizando diversas observaciones astronómicas</a:t>
            </a:r>
          </a:p>
          <a:p>
            <a:endParaRPr lang="es-PE" dirty="0"/>
          </a:p>
          <a:p>
            <a:r>
              <a:rPr lang="es-PE" dirty="0" smtClean="0"/>
              <a:t>Primera ley del movimiento (En una formulación de Newton, inspirado en Galileo): </a:t>
            </a:r>
          </a:p>
          <a:p>
            <a:r>
              <a:rPr lang="es-PE" i="1" dirty="0" smtClean="0"/>
              <a:t>Todo </a:t>
            </a:r>
            <a:r>
              <a:rPr lang="es-PE" i="1" dirty="0"/>
              <a:t>cuerpo persevera en su estado de reposo o movimiento uniforme y rectilíneo a no ser que sea obligado a cambiar su estado por fuerzas impresas sobre </a:t>
            </a:r>
            <a:r>
              <a:rPr lang="es-PE" i="1" dirty="0" smtClean="0"/>
              <a:t>él</a:t>
            </a:r>
          </a:p>
          <a:p>
            <a:endParaRPr lang="es-PE" i="1" dirty="0"/>
          </a:p>
          <a:p>
            <a:r>
              <a:rPr lang="es-PE" dirty="0" smtClean="0"/>
              <a:t>Padre de: Astronomía moderna, Física moderna, Ciencia moderna y de Virginia, Livia </a:t>
            </a:r>
            <a:r>
              <a:rPr lang="es-PE" dirty="0" err="1" smtClean="0"/>
              <a:t>Vincenzo</a:t>
            </a:r>
            <a:r>
              <a:rPr lang="es-PE" dirty="0" smtClean="0"/>
              <a:t> y María Celeste Galilei</a:t>
            </a:r>
          </a:p>
          <a:p>
            <a:endParaRPr lang="es-PE" dirty="0"/>
          </a:p>
          <a:p>
            <a:r>
              <a:rPr lang="es-PE" dirty="0" smtClean="0"/>
              <a:t>Junto a F. Bacon: Método científico moderno. Complemento a Kepler</a:t>
            </a:r>
          </a:p>
          <a:p>
            <a:endParaRPr lang="es-PE" dirty="0"/>
          </a:p>
          <a:p>
            <a:r>
              <a:rPr lang="es-PE" dirty="0" smtClean="0"/>
              <a:t>Ruptura con la tradición aristotélica; Religión vs Ciencia. El destino de Galileo: la Inquisición</a:t>
            </a:r>
          </a:p>
          <a:p>
            <a:endParaRPr lang="es-PE" dirty="0"/>
          </a:p>
          <a:p>
            <a:endParaRPr lang="es-PE" dirty="0"/>
          </a:p>
        </p:txBody>
      </p:sp>
    </p:spTree>
    <p:extLst>
      <p:ext uri="{BB962C8B-B14F-4D97-AF65-F5344CB8AC3E}">
        <p14:creationId xmlns:p14="http://schemas.microsoft.com/office/powerpoint/2010/main" val="1537768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65810" y="340186"/>
            <a:ext cx="3516630" cy="3238416"/>
          </a:xfrm>
          <a:prstGeom prst="rect">
            <a:avLst/>
          </a:prstGeom>
        </p:spPr>
      </p:pic>
      <p:sp>
        <p:nvSpPr>
          <p:cNvPr id="5" name="CuadroTexto 4"/>
          <p:cNvSpPr txBox="1"/>
          <p:nvPr/>
        </p:nvSpPr>
        <p:spPr>
          <a:xfrm>
            <a:off x="4572000" y="162282"/>
            <a:ext cx="6995160" cy="3416320"/>
          </a:xfrm>
          <a:prstGeom prst="rect">
            <a:avLst/>
          </a:prstGeom>
          <a:noFill/>
        </p:spPr>
        <p:txBody>
          <a:bodyPr wrap="square" rtlCol="0">
            <a:spAutoFit/>
          </a:bodyPr>
          <a:lstStyle/>
          <a:p>
            <a:r>
              <a:rPr lang="es-PE" b="1" u="sng" dirty="0" smtClean="0"/>
              <a:t>Galileo Galilei (1964)</a:t>
            </a:r>
          </a:p>
          <a:p>
            <a:endParaRPr lang="es-PE" b="1" u="sng" dirty="0"/>
          </a:p>
          <a:p>
            <a:r>
              <a:rPr lang="es-PE" dirty="0" smtClean="0"/>
              <a:t>Estudia matemáticas con Ricci, quien acostumbra inusualmente unir teoría con la práctica experimental. </a:t>
            </a:r>
          </a:p>
          <a:p>
            <a:endParaRPr lang="es-PE" dirty="0"/>
          </a:p>
          <a:p>
            <a:r>
              <a:rPr lang="es-PE" dirty="0" smtClean="0"/>
              <a:t>Rechaza disputas escolásticas y aristotélicas, para en cambio, estudiar a Euclides, Pitágoras, Platón, </a:t>
            </a:r>
            <a:r>
              <a:rPr lang="es-PE" dirty="0" err="1" smtClean="0"/>
              <a:t>Arquímides</a:t>
            </a:r>
            <a:r>
              <a:rPr lang="es-PE" dirty="0" smtClean="0"/>
              <a:t>, entre otros.</a:t>
            </a:r>
          </a:p>
          <a:p>
            <a:endParaRPr lang="es-PE" dirty="0"/>
          </a:p>
          <a:p>
            <a:r>
              <a:rPr lang="es-PE" dirty="0" smtClean="0"/>
              <a:t>Su experimentación con péndulos sienta la base de una nueva ciencia muy importante para la modernidad: la mecánica.</a:t>
            </a:r>
          </a:p>
          <a:p>
            <a:endParaRPr lang="es-PE" dirty="0"/>
          </a:p>
          <a:p>
            <a:r>
              <a:rPr lang="es-PE" dirty="0" smtClean="0"/>
              <a:t>Critica a los profesores de su época, lo que le vale mucho rechazo. </a:t>
            </a:r>
            <a:endParaRPr lang="es-PE" dirty="0"/>
          </a:p>
        </p:txBody>
      </p:sp>
      <p:sp>
        <p:nvSpPr>
          <p:cNvPr id="6" name="CuadroTexto 5"/>
          <p:cNvSpPr txBox="1"/>
          <p:nvPr/>
        </p:nvSpPr>
        <p:spPr>
          <a:xfrm>
            <a:off x="259080" y="3690878"/>
            <a:ext cx="11658600" cy="2585323"/>
          </a:xfrm>
          <a:prstGeom prst="rect">
            <a:avLst/>
          </a:prstGeom>
          <a:noFill/>
        </p:spPr>
        <p:txBody>
          <a:bodyPr wrap="square" rtlCol="0">
            <a:spAutoFit/>
          </a:bodyPr>
          <a:lstStyle/>
          <a:p>
            <a:r>
              <a:rPr lang="es-PE" dirty="0" smtClean="0"/>
              <a:t>Estudios sobre el centro de gravedad, las densidades de sólidos y líquidos (balanza hidrostática)</a:t>
            </a:r>
          </a:p>
          <a:p>
            <a:r>
              <a:rPr lang="es-PE" dirty="0" smtClean="0"/>
              <a:t>Inventa el </a:t>
            </a:r>
            <a:r>
              <a:rPr lang="es-PE" dirty="0" err="1" smtClean="0"/>
              <a:t>pulsómetro</a:t>
            </a:r>
            <a:r>
              <a:rPr lang="es-PE" dirty="0" smtClean="0"/>
              <a:t>; lo que otorga una escala de tiempo regular a los fenómenos observables.</a:t>
            </a:r>
          </a:p>
          <a:p>
            <a:r>
              <a:rPr lang="es-PE" dirty="0" smtClean="0"/>
              <a:t>Empieza a estudiar la caída de los cuerpos (</a:t>
            </a:r>
            <a:r>
              <a:rPr lang="es-PE" dirty="0" err="1" smtClean="0"/>
              <a:t>proto</a:t>
            </a:r>
            <a:r>
              <a:rPr lang="es-PE" dirty="0" smtClean="0"/>
              <a:t>-teoría gravitacional)</a:t>
            </a:r>
          </a:p>
          <a:p>
            <a:endParaRPr lang="es-PE" dirty="0"/>
          </a:p>
          <a:p>
            <a:r>
              <a:rPr lang="es-PE" dirty="0" smtClean="0"/>
              <a:t>Conoce al jesuita </a:t>
            </a:r>
            <a:r>
              <a:rPr lang="es-PE" dirty="0" err="1" smtClean="0"/>
              <a:t>Clavius</a:t>
            </a:r>
            <a:r>
              <a:rPr lang="es-PE" dirty="0" smtClean="0"/>
              <a:t>, quien había sido un muy mal alumno en el sistema educativo humanista,</a:t>
            </a:r>
          </a:p>
          <a:p>
            <a:r>
              <a:rPr lang="es-PE" dirty="0" smtClean="0"/>
              <a:t>Sin embargo era muy hábil para las matemáticas. </a:t>
            </a:r>
          </a:p>
          <a:p>
            <a:endParaRPr lang="es-PE" dirty="0"/>
          </a:p>
          <a:p>
            <a:r>
              <a:rPr lang="es-PE" dirty="0" smtClean="0"/>
              <a:t>Enseña las doctrinas de Aristóteles y Ptolomeo, pero está más de acuerdo con Copérnico. </a:t>
            </a:r>
            <a:endParaRPr lang="es-PE" dirty="0"/>
          </a:p>
          <a:p>
            <a:endParaRPr lang="es-PE" dirty="0"/>
          </a:p>
        </p:txBody>
      </p:sp>
      <p:pic>
        <p:nvPicPr>
          <p:cNvPr id="2" name="Imagen 1"/>
          <p:cNvPicPr>
            <a:picLocks noChangeAspect="1"/>
          </p:cNvPicPr>
          <p:nvPr/>
        </p:nvPicPr>
        <p:blipFill>
          <a:blip r:embed="rId3"/>
          <a:stretch>
            <a:fillRect/>
          </a:stretch>
        </p:blipFill>
        <p:spPr>
          <a:xfrm>
            <a:off x="9907905" y="3690878"/>
            <a:ext cx="2009775" cy="1571625"/>
          </a:xfrm>
          <a:prstGeom prst="rect">
            <a:avLst/>
          </a:prstGeom>
        </p:spPr>
      </p:pic>
    </p:spTree>
    <p:extLst>
      <p:ext uri="{BB962C8B-B14F-4D97-AF65-F5344CB8AC3E}">
        <p14:creationId xmlns:p14="http://schemas.microsoft.com/office/powerpoint/2010/main" val="3671422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62282"/>
            <a:ext cx="3516630" cy="3238416"/>
          </a:xfrm>
          <a:prstGeom prst="rect">
            <a:avLst/>
          </a:prstGeom>
        </p:spPr>
      </p:pic>
      <p:sp>
        <p:nvSpPr>
          <p:cNvPr id="5" name="CuadroTexto 4"/>
          <p:cNvSpPr txBox="1"/>
          <p:nvPr/>
        </p:nvSpPr>
        <p:spPr>
          <a:xfrm>
            <a:off x="4572000" y="162282"/>
            <a:ext cx="6995160" cy="3139321"/>
          </a:xfrm>
          <a:prstGeom prst="rect">
            <a:avLst/>
          </a:prstGeom>
          <a:noFill/>
        </p:spPr>
        <p:txBody>
          <a:bodyPr wrap="square" rtlCol="0">
            <a:spAutoFit/>
          </a:bodyPr>
          <a:lstStyle/>
          <a:p>
            <a:r>
              <a:rPr lang="es-PE" b="1" u="sng" dirty="0" smtClean="0"/>
              <a:t>Galileo Galilei (1964)</a:t>
            </a:r>
          </a:p>
          <a:p>
            <a:endParaRPr lang="es-PE" b="1" u="sng" dirty="0"/>
          </a:p>
          <a:p>
            <a:r>
              <a:rPr lang="es-PE" dirty="0" smtClean="0"/>
              <a:t>Experimentó con una bomba de agua</a:t>
            </a:r>
          </a:p>
          <a:p>
            <a:endParaRPr lang="es-PE" dirty="0"/>
          </a:p>
          <a:p>
            <a:r>
              <a:rPr lang="es-PE" dirty="0" smtClean="0"/>
              <a:t>Establece la ley (deprecada) del movimiento uniforme acelerado (</a:t>
            </a:r>
            <a:r>
              <a:rPr lang="es-PE" dirty="0"/>
              <a:t>la aceleración vectorial que experimenta un cuerpo, permanece constante (en magnitud y dirección) en el transcurso del tiempo manteniéndose firme</a:t>
            </a:r>
            <a:r>
              <a:rPr lang="es-PE" dirty="0" smtClean="0"/>
              <a:t>.)</a:t>
            </a:r>
          </a:p>
          <a:p>
            <a:endParaRPr lang="es-PE" dirty="0"/>
          </a:p>
          <a:p>
            <a:r>
              <a:rPr lang="es-PE" dirty="0" err="1" smtClean="0"/>
              <a:t>Obrservó</a:t>
            </a:r>
            <a:r>
              <a:rPr lang="es-PE" dirty="0" smtClean="0"/>
              <a:t> una nova y cuestionó la naturaleza de las estrellas, tal y como era comprendida en su contexto.</a:t>
            </a:r>
            <a:endParaRPr lang="es-PE" dirty="0"/>
          </a:p>
        </p:txBody>
      </p:sp>
      <p:sp>
        <p:nvSpPr>
          <p:cNvPr id="6" name="CuadroTexto 5"/>
          <p:cNvSpPr txBox="1"/>
          <p:nvPr/>
        </p:nvSpPr>
        <p:spPr>
          <a:xfrm>
            <a:off x="243840" y="3441680"/>
            <a:ext cx="11658600" cy="3416320"/>
          </a:xfrm>
          <a:prstGeom prst="rect">
            <a:avLst/>
          </a:prstGeom>
          <a:noFill/>
        </p:spPr>
        <p:txBody>
          <a:bodyPr wrap="square" rtlCol="0">
            <a:spAutoFit/>
          </a:bodyPr>
          <a:lstStyle/>
          <a:p>
            <a:r>
              <a:rPr lang="es-PE" dirty="0" smtClean="0"/>
              <a:t>Demostró que los proyectiles surcan trayectorias parabólicas. (Con Newton se entiende que son elípticas)</a:t>
            </a:r>
            <a:endParaRPr lang="es-PE" dirty="0"/>
          </a:p>
          <a:p>
            <a:endParaRPr lang="es-PE" dirty="0" smtClean="0"/>
          </a:p>
          <a:p>
            <a:r>
              <a:rPr lang="es-PE" dirty="0" smtClean="0"/>
              <a:t>Construye un termoscopio. Estudia el magnetismo de los imanes. Construye una versión mejorada del telescopio de </a:t>
            </a:r>
            <a:r>
              <a:rPr lang="es-PE" dirty="0" err="1" smtClean="0"/>
              <a:t>Lippershey</a:t>
            </a:r>
            <a:r>
              <a:rPr lang="es-PE" dirty="0" smtClean="0"/>
              <a:t> (3x). Su versión no deforma a los objetos y les aumenta el doble (6x), e incluye un lente divergente en el ocular, que permite imágenes derechas. Luego lo mejora hasta un alcance de 8x y 9x, sin embargo, no todos los que construye son utilizables. </a:t>
            </a:r>
          </a:p>
          <a:p>
            <a:endParaRPr lang="es-PE" dirty="0"/>
          </a:p>
          <a:p>
            <a:r>
              <a:rPr lang="es-PE" dirty="0" smtClean="0"/>
              <a:t>Cuando prueba un lente de 10x estudia la luna y sus fases, teniendo así herramientas para criticar la teoría aristotélica. Afirma que hay montañas en la luna, estimando alguna de sus alturas en 7k metros</a:t>
            </a:r>
          </a:p>
          <a:p>
            <a:endParaRPr lang="es-PE" dirty="0"/>
          </a:p>
          <a:p>
            <a:r>
              <a:rPr lang="es-PE" dirty="0" smtClean="0"/>
              <a:t>A continuación vuelca su atención al universo y la vía láctea. Descubre cúmulos de estrellas, anillos en Saturno (apéndices o asas, a su entender) y algunas manchas solares.</a:t>
            </a:r>
            <a:endParaRPr lang="es-PE" dirty="0"/>
          </a:p>
        </p:txBody>
      </p:sp>
    </p:spTree>
    <p:extLst>
      <p:ext uri="{BB962C8B-B14F-4D97-AF65-F5344CB8AC3E}">
        <p14:creationId xmlns:p14="http://schemas.microsoft.com/office/powerpoint/2010/main" val="1529332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62282"/>
            <a:ext cx="3516630" cy="3238416"/>
          </a:xfrm>
          <a:prstGeom prst="rect">
            <a:avLst/>
          </a:prstGeom>
        </p:spPr>
      </p:pic>
      <p:sp>
        <p:nvSpPr>
          <p:cNvPr id="5" name="CuadroTexto 4"/>
          <p:cNvSpPr txBox="1"/>
          <p:nvPr/>
        </p:nvSpPr>
        <p:spPr>
          <a:xfrm>
            <a:off x="4632960" y="831402"/>
            <a:ext cx="6995160" cy="2031325"/>
          </a:xfrm>
          <a:prstGeom prst="rect">
            <a:avLst/>
          </a:prstGeom>
          <a:noFill/>
        </p:spPr>
        <p:txBody>
          <a:bodyPr wrap="square" rtlCol="0">
            <a:spAutoFit/>
          </a:bodyPr>
          <a:lstStyle/>
          <a:p>
            <a:r>
              <a:rPr lang="es-PE" b="1" u="sng" dirty="0" smtClean="0"/>
              <a:t>Galileo Galilei (1964)</a:t>
            </a:r>
          </a:p>
          <a:p>
            <a:endParaRPr lang="es-PE" b="1" u="sng" dirty="0"/>
          </a:p>
          <a:p>
            <a:r>
              <a:rPr lang="es-PE" dirty="0" smtClean="0"/>
              <a:t>Plantea, observando a Júpiter, que su interacción con sus lunas debe ser equivalente al universo entero, lo que deriva en la idea de que los planetas y estrellas NO GIRAN ALREDEDOR DE LA TIERRA. Esto será un gran aporte para Copérnico, quien demostrará esto, en contra de la teoría heliocéntrica. </a:t>
            </a:r>
            <a:endParaRPr lang="es-PE" dirty="0"/>
          </a:p>
        </p:txBody>
      </p:sp>
      <p:sp>
        <p:nvSpPr>
          <p:cNvPr id="6" name="CuadroTexto 5"/>
          <p:cNvSpPr txBox="1"/>
          <p:nvPr/>
        </p:nvSpPr>
        <p:spPr>
          <a:xfrm>
            <a:off x="335280" y="4356080"/>
            <a:ext cx="11658600" cy="2031325"/>
          </a:xfrm>
          <a:prstGeom prst="rect">
            <a:avLst/>
          </a:prstGeom>
          <a:noFill/>
        </p:spPr>
        <p:txBody>
          <a:bodyPr wrap="square" rtlCol="0">
            <a:spAutoFit/>
          </a:bodyPr>
          <a:lstStyle/>
          <a:p>
            <a:r>
              <a:rPr lang="es-PE" dirty="0" smtClean="0"/>
              <a:t>Finalmente, sus detractores y enemigos le combaten, y la Inquisición le persigue y controla sus actividades. Al combatir el geocentrismo, chocará con el dogma establecida por la Iglesia de su época. Es acusado de enseñar doctrinas heréticas. </a:t>
            </a:r>
          </a:p>
          <a:p>
            <a:endParaRPr lang="es-PE" dirty="0"/>
          </a:p>
          <a:p>
            <a:r>
              <a:rPr lang="es-PE" dirty="0" smtClean="0"/>
              <a:t>Aunque casi es quemado, se retracta en público, pero mantiene sus convicciones de forma privada. Muere en medio de disputas y conflictos que, precisamente, se considera que inauguran el espíritu moderno. </a:t>
            </a:r>
          </a:p>
          <a:p>
            <a:endParaRPr lang="es-PE" dirty="0"/>
          </a:p>
          <a:p>
            <a:r>
              <a:rPr lang="es-PE" dirty="0" smtClean="0"/>
              <a:t>Con el tiempo, la postura de la Iglesia se retractaría, dándole retrospectivamente la razón a Galileo. </a:t>
            </a:r>
            <a:endParaRPr lang="es-PE" dirty="0"/>
          </a:p>
        </p:txBody>
      </p:sp>
    </p:spTree>
    <p:extLst>
      <p:ext uri="{BB962C8B-B14F-4D97-AF65-F5344CB8AC3E}">
        <p14:creationId xmlns:p14="http://schemas.microsoft.com/office/powerpoint/2010/main" val="1266672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24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a:t>
            </a:r>
            <a:r>
              <a:rPr lang="es-PE" dirty="0" smtClean="0">
                <a:solidFill>
                  <a:srgbClr val="FF0000"/>
                </a:solidFill>
              </a:rPr>
              <a:t>sólo una cosa que sea cierta e indudable</a:t>
            </a:r>
            <a:r>
              <a:rPr lang="es-PE" dirty="0" smtClean="0"/>
              <a:t>”.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a:t>
            </a:r>
            <a:r>
              <a:rPr lang="es-PE" dirty="0" smtClean="0">
                <a:solidFill>
                  <a:srgbClr val="FF0000"/>
                </a:solidFill>
              </a:rPr>
              <a:t>para demostrar lo que ya sabemos, pero no sirve para conocer cosas nuevas</a:t>
            </a:r>
            <a:r>
              <a:rPr lang="es-PE" dirty="0" smtClean="0"/>
              <a:t>.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a:t>
            </a:r>
            <a:r>
              <a:rPr lang="es-PE" dirty="0" smtClean="0">
                <a:solidFill>
                  <a:srgbClr val="FF0000"/>
                </a:solidFill>
              </a:rPr>
              <a:t>Tales elementos simples son las ideas claras y distintas</a:t>
            </a:r>
            <a:r>
              <a:rPr lang="es-PE" dirty="0" smtClean="0"/>
              <a:t>.” </a:t>
            </a:r>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2740</TotalTime>
  <Words>3315</Words>
  <Application>Microsoft Office PowerPoint</Application>
  <PresentationFormat>Panorámica</PresentationFormat>
  <Paragraphs>241</Paragraphs>
  <Slides>72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72</vt:i4>
      </vt:variant>
    </vt:vector>
  </HeadingPairs>
  <TitlesOfParts>
    <vt:vector size="76" baseType="lpstr">
      <vt:lpstr>Arial</vt:lpstr>
      <vt:lpstr>Calibri</vt:lpstr>
      <vt:lpstr>Calibri Light</vt:lpstr>
      <vt:lpstr>Tema de Office</vt:lpstr>
      <vt:lpstr>Presentación de PowerPoint</vt:lpstr>
      <vt:lpstr>Presentación de PowerPoint</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Jurgen Habermas y Dieter Heinrich</vt:lpstr>
      <vt:lpstr>Bacon, Bacon, Galileo y Descartes</vt:lpstr>
      <vt:lpstr>Roger Bacon (1219)</vt:lpstr>
      <vt:lpstr>Presentación de PowerPoint</vt:lpstr>
      <vt:lpstr>Presentación de PowerPoint</vt:lpstr>
      <vt:lpstr>Presentación de PowerPoint</vt:lpstr>
      <vt:lpstr>Presentación de PowerPoint</vt:lpstr>
      <vt:lpstr>Presentación de PowerPoint</vt:lpstr>
      <vt:lpstr>Francis Bacon (1561)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Fernando García Alcalá</cp:lastModifiedBy>
  <cp:revision>100</cp:revision>
  <dcterms:created xsi:type="dcterms:W3CDTF">2019-10-13T11:15:49Z</dcterms:created>
  <dcterms:modified xsi:type="dcterms:W3CDTF">2024-04-18T11:07:29Z</dcterms:modified>
</cp:coreProperties>
</file>